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82" r:id="rId5"/>
    <p:sldId id="284" r:id="rId6"/>
    <p:sldId id="308" r:id="rId7"/>
    <p:sldId id="285" r:id="rId8"/>
    <p:sldId id="286" r:id="rId9"/>
    <p:sldId id="302" r:id="rId10"/>
    <p:sldId id="294" r:id="rId11"/>
    <p:sldId id="293" r:id="rId12"/>
    <p:sldId id="299" r:id="rId13"/>
    <p:sldId id="305" r:id="rId14"/>
    <p:sldId id="290" r:id="rId15"/>
    <p:sldId id="310" r:id="rId16"/>
    <p:sldId id="309" r:id="rId17"/>
  </p:sldIdLst>
  <p:sldSz cx="18288000" cy="10287000"/>
  <p:notesSz cx="6858000" cy="9945688"/>
  <p:embeddedFontLst>
    <p:embeddedFont>
      <p:font typeface="Glacial Indifference" panose="00000800000000000000" charset="0"/>
      <p:regular r:id="rId19"/>
      <p:bold r:id="rId20"/>
      <p:italic r:id="rId21"/>
    </p:embeddedFont>
    <p:embeddedFont>
      <p:font typeface="Oswald" panose="00000500000000000000" pitchFamily="2" charset="0"/>
      <p:regular r:id="rId22"/>
      <p:bold r:id="rId23"/>
    </p:embeddedFont>
    <p:embeddedFont>
      <p:font typeface="PT Sans Pro Narrow" panose="020B0506020203020204" pitchFamily="34" charset="0"/>
      <p:regular r:id="rId24"/>
    </p:embeddedFont>
    <p:embeddedFont>
      <p:font typeface="PT Sans Pro Narrow Bold" panose="020B0706020203020204" pitchFamily="34"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at is Morrisby?" id="{C05FF712-DB90-402D-81BC-3521EBAF5738}">
          <p14:sldIdLst>
            <p14:sldId id="282"/>
            <p14:sldId id="284"/>
            <p14:sldId id="308"/>
            <p14:sldId id="285"/>
            <p14:sldId id="286"/>
            <p14:sldId id="302"/>
            <p14:sldId id="294"/>
            <p14:sldId id="293"/>
            <p14:sldId id="299"/>
            <p14:sldId id="305"/>
            <p14:sldId id="290"/>
            <p14:sldId id="310"/>
            <p14:sldId id="3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61"/>
    <a:srgbClr val="FF3300"/>
    <a:srgbClr val="FF440B"/>
    <a:srgbClr val="FF6600"/>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546" autoAdjust="0"/>
  </p:normalViewPr>
  <p:slideViewPr>
    <p:cSldViewPr>
      <p:cViewPr varScale="1">
        <p:scale>
          <a:sx n="49" d="100"/>
          <a:sy n="49" d="100"/>
        </p:scale>
        <p:origin x="104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0" d="100"/>
          <a:sy n="80" d="100"/>
        </p:scale>
        <p:origin x="400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92DA0F4-01B7-44D7-BB0D-C2687D91E1F2}" type="datetimeFigureOut">
              <a:rPr lang="en-AU" smtClean="0"/>
              <a:t>13/03/2024</a:t>
            </a:fld>
            <a:endParaRPr lang="en-AU"/>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6FCE992A-F314-49D0-9456-0836BDBAF5EC}" type="slidenum">
              <a:rPr lang="en-AU" smtClean="0"/>
              <a:t>‹#›</a:t>
            </a:fld>
            <a:endParaRPr lang="en-AU"/>
          </a:p>
        </p:txBody>
      </p:sp>
    </p:spTree>
    <p:extLst>
      <p:ext uri="{BB962C8B-B14F-4D97-AF65-F5344CB8AC3E}">
        <p14:creationId xmlns:p14="http://schemas.microsoft.com/office/powerpoint/2010/main" val="353212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8kZp4w69S2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rrisby.co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pp.morrisby.com/practice-questi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1" u="none" dirty="0"/>
              <a:t>(Slide 1) </a:t>
            </a:r>
            <a:r>
              <a:rPr lang="en-US" sz="1200" b="1" i="0" u="sng" dirty="0"/>
              <a:t>My Career Insights - </a:t>
            </a:r>
            <a:r>
              <a:rPr lang="en-US" sz="1200" b="1" u="sng" dirty="0"/>
              <a:t>‘Getting Prepared’ for Morrisby Profiling</a:t>
            </a:r>
          </a:p>
          <a:p>
            <a:pPr marL="0" indent="0">
              <a:buFont typeface="Arial" panose="020B0604020202020204" pitchFamily="34" charset="0"/>
              <a:buNone/>
            </a:pPr>
            <a:endParaRPr lang="en-US" sz="1200" b="1" i="1" u="none" dirty="0">
              <a:solidFill>
                <a:srgbClr val="FF3300"/>
              </a:solidFill>
            </a:endParaRPr>
          </a:p>
          <a:p>
            <a:pPr marL="0" indent="0">
              <a:buFont typeface="Arial" panose="020B0604020202020204" pitchFamily="34" charset="0"/>
              <a:buNone/>
            </a:pPr>
            <a:r>
              <a:rPr lang="en-US" sz="1200" b="0" i="0" dirty="0"/>
              <a:t>Presenter welcome and introduction of self.</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t>
            </a:r>
            <a:r>
              <a:rPr lang="en-US" sz="1200" b="0" i="0" dirty="0"/>
              <a:t>orrisby is</a:t>
            </a:r>
            <a:r>
              <a:rPr lang="en-US" dirty="0"/>
              <a:t> a </a:t>
            </a:r>
            <a:r>
              <a:rPr lang="en-US" sz="1200" b="0" i="0" dirty="0"/>
              <a:t>popular Morrisby</a:t>
            </a:r>
            <a:r>
              <a:rPr lang="en-US" sz="1200" b="1" i="0" dirty="0"/>
              <a:t> </a:t>
            </a:r>
            <a:r>
              <a:rPr lang="en-US" sz="1200" b="0" i="0" dirty="0"/>
              <a:t>careers program - running in over 450</a:t>
            </a:r>
            <a:r>
              <a:rPr lang="en-US" sz="1200" b="1" i="0" dirty="0"/>
              <a:t> </a:t>
            </a:r>
            <a:r>
              <a:rPr lang="en-US" sz="1200" b="0" i="0" dirty="0"/>
              <a:t>schools across Victoria for Year 9 students.</a:t>
            </a:r>
          </a:p>
          <a:p>
            <a:pPr marL="171450" indent="-171450">
              <a:buFont typeface="Arial" panose="020B0604020202020204" pitchFamily="34" charset="0"/>
              <a:buChar char="•"/>
            </a:pPr>
            <a:r>
              <a:rPr lang="en-US" sz="1200" b="0" i="0" dirty="0"/>
              <a:t>Exciting springboard </a:t>
            </a:r>
            <a:r>
              <a:rPr lang="en-US" sz="1200" i="0" dirty="0"/>
              <a:t>to lots of new opportunities that will quickly become available to you - </a:t>
            </a:r>
            <a:r>
              <a:rPr lang="en-US" sz="1200" b="0" i="0" dirty="0"/>
              <a:t>Work experience, part time work, pathway choices. </a:t>
            </a:r>
          </a:p>
          <a:p>
            <a:pPr marL="171450" indent="-171450">
              <a:buFont typeface="Arial" panose="020B0604020202020204" pitchFamily="34" charset="0"/>
              <a:buChar char="•"/>
            </a:pPr>
            <a:r>
              <a:rPr lang="en-US" sz="1200" i="0" dirty="0"/>
              <a:t>You will be asked to consider your thoughts </a:t>
            </a:r>
            <a:r>
              <a:rPr lang="en-US" sz="1200" b="0" i="0" dirty="0"/>
              <a:t>about further study, jobs, careers and subject choices</a:t>
            </a:r>
          </a:p>
          <a:p>
            <a:pPr marL="0" indent="0">
              <a:buFont typeface="Arial" panose="020B0604020202020204" pitchFamily="34" charset="0"/>
              <a:buNone/>
            </a:pPr>
            <a:endParaRPr lang="en-US" sz="1200" b="0" i="0" dirty="0"/>
          </a:p>
          <a:p>
            <a:pPr marL="0" indent="0">
              <a:buFont typeface="Arial" panose="020B0604020202020204" pitchFamily="34" charset="0"/>
              <a:buNone/>
            </a:pPr>
            <a:r>
              <a:rPr lang="en-US" sz="1200" b="0" i="0" dirty="0"/>
              <a:t>You will be undertaking an online career discovery profile – “Morrisby” – helps outline your strengths (brain power!), interests and aspirations</a:t>
            </a:r>
          </a:p>
        </p:txBody>
      </p:sp>
      <p:sp>
        <p:nvSpPr>
          <p:cNvPr id="4" name="Slide Number Placeholder 3"/>
          <p:cNvSpPr>
            <a:spLocks noGrp="1"/>
          </p:cNvSpPr>
          <p:nvPr>
            <p:ph type="sldNum" sz="quarter" idx="5"/>
          </p:nvPr>
        </p:nvSpPr>
        <p:spPr/>
        <p:txBody>
          <a:bodyPr/>
          <a:lstStyle/>
          <a:p>
            <a:fld id="{6FCE992A-F314-49D0-9456-0836BDBAF5EC}" type="slidenum">
              <a:rPr lang="en-AU" smtClean="0"/>
              <a:t>1</a:t>
            </a:fld>
            <a:endParaRPr lang="en-AU"/>
          </a:p>
        </p:txBody>
      </p:sp>
    </p:spTree>
    <p:extLst>
      <p:ext uri="{BB962C8B-B14F-4D97-AF65-F5344CB8AC3E}">
        <p14:creationId xmlns:p14="http://schemas.microsoft.com/office/powerpoint/2010/main" val="365083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u="none" dirty="0">
                <a:latin typeface="+mn-lt"/>
              </a:rPr>
              <a:t>(Slide 10) </a:t>
            </a:r>
            <a:r>
              <a:rPr lang="en-GB" sz="1200" b="1" i="0" u="sng" dirty="0">
                <a:latin typeface="+mn-lt"/>
              </a:rPr>
              <a:t>My Profile - </a:t>
            </a:r>
            <a:r>
              <a:rPr lang="en-GB" sz="1200" b="1" u="sng" dirty="0">
                <a:latin typeface="+mn-lt"/>
              </a:rPr>
              <a:t>Career and Subject Suggestions</a:t>
            </a:r>
            <a:endParaRPr lang="en-US" sz="1200" b="1" i="1" u="none" dirty="0">
              <a:solidFill>
                <a:srgbClr val="FF33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u="sng" dirty="0">
              <a:latin typeface="+mn-lt"/>
            </a:endParaRPr>
          </a:p>
          <a:p>
            <a:pPr marL="171450" indent="-171450">
              <a:buFont typeface="Arial" panose="020B0604020202020204" pitchFamily="34" charset="0"/>
              <a:buChar char="•"/>
            </a:pPr>
            <a:r>
              <a:rPr lang="en-US" dirty="0"/>
              <a:t>Based on everything known about you from your profile results, you will see some suggestions and recommendations for </a:t>
            </a:r>
            <a:r>
              <a:rPr lang="en-US" b="1" dirty="0"/>
              <a:t>future careers and subject selections</a:t>
            </a:r>
            <a:r>
              <a:rPr lang="en-US" dirty="0"/>
              <a:t> that suit your personal profile.</a:t>
            </a:r>
          </a:p>
          <a:p>
            <a:pPr marL="171450" indent="-171450">
              <a:buFont typeface="Arial" panose="020B0604020202020204" pitchFamily="34" charset="0"/>
              <a:buChar char="•"/>
              <a:defRPr/>
            </a:pPr>
            <a:r>
              <a:rPr lang="en-US" dirty="0"/>
              <a:t>Morrisby is also an </a:t>
            </a:r>
            <a:r>
              <a:rPr lang="en-US" b="1" dirty="0"/>
              <a:t>interactive platform </a:t>
            </a:r>
            <a:r>
              <a:rPr lang="en-US" dirty="0"/>
              <a:t>where you can explore and customize careers that appeal to you, study options and pathway preferences. </a:t>
            </a:r>
          </a:p>
        </p:txBody>
      </p:sp>
      <p:sp>
        <p:nvSpPr>
          <p:cNvPr id="4" name="Slide Number Placeholder 3"/>
          <p:cNvSpPr>
            <a:spLocks noGrp="1"/>
          </p:cNvSpPr>
          <p:nvPr>
            <p:ph type="sldNum" sz="quarter" idx="5"/>
          </p:nvPr>
        </p:nvSpPr>
        <p:spPr/>
        <p:txBody>
          <a:bodyPr/>
          <a:lstStyle/>
          <a:p>
            <a:fld id="{6FCE992A-F314-49D0-9456-0836BDBAF5EC}" type="slidenum">
              <a:rPr lang="en-AU" smtClean="0"/>
              <a:t>10</a:t>
            </a:fld>
            <a:endParaRPr lang="en-AU"/>
          </a:p>
        </p:txBody>
      </p:sp>
    </p:spTree>
    <p:extLst>
      <p:ext uri="{BB962C8B-B14F-4D97-AF65-F5344CB8AC3E}">
        <p14:creationId xmlns:p14="http://schemas.microsoft.com/office/powerpoint/2010/main" val="406977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dirty="0">
                <a:latin typeface="+mn-lt"/>
                <a:cs typeface="+mn-cs"/>
              </a:rPr>
              <a:t>(Slide 11) </a:t>
            </a:r>
            <a:r>
              <a:rPr lang="en-GB" sz="1200" b="1" u="sng" dirty="0">
                <a:latin typeface="+mn-lt"/>
                <a:cs typeface="+mn-cs"/>
              </a:rPr>
              <a:t>My Profile – Aptitudes &amp; Work preferences</a:t>
            </a:r>
            <a:endParaRPr lang="en-US" sz="1200" b="1" i="1" u="none" dirty="0">
              <a:solidFill>
                <a:srgbClr val="FF33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u="sng" dirty="0">
              <a:latin typeface="+mn-lt"/>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cs typeface="+mn-cs"/>
              </a:rPr>
              <a:t>When you return consent and choose to complete the Aptitudes assessments, the full suite of results will be available to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will include </a:t>
            </a:r>
            <a:r>
              <a:rPr lang="en-GB" sz="1200" dirty="0">
                <a:latin typeface="+mn-lt"/>
                <a:cs typeface="+mn-cs"/>
              </a:rPr>
              <a:t>additional visual and written results - including information about your Aptitude strengths – your ‘brain power’, work and learning style, and practical ability.</a:t>
            </a:r>
          </a:p>
          <a:p>
            <a:pPr marR="0" lvl="0" algn="l" defTabSz="914400" rtl="0" eaLnBrk="1" fontAlgn="auto" latinLnBrk="0" hangingPunct="1">
              <a:lnSpc>
                <a:spcPct val="100000"/>
              </a:lnSpc>
              <a:spcBef>
                <a:spcPts val="0"/>
              </a:spcBef>
              <a:spcAft>
                <a:spcPts val="0"/>
              </a:spcAft>
              <a:buClrTx/>
              <a:buSzTx/>
              <a:tabLst/>
              <a:defRPr/>
            </a:pPr>
            <a:endParaRPr lang="en-GB" sz="1200" dirty="0">
              <a:latin typeface="+mn-lt"/>
              <a:cs typeface="+mn-cs"/>
            </a:endParaRPr>
          </a:p>
          <a:p>
            <a:pPr marR="0" lvl="0" algn="l" defTabSz="914400" rtl="0" eaLnBrk="1" fontAlgn="auto" latinLnBrk="0" hangingPunct="1">
              <a:lnSpc>
                <a:spcPct val="100000"/>
              </a:lnSpc>
              <a:spcBef>
                <a:spcPts val="0"/>
              </a:spcBef>
              <a:spcAft>
                <a:spcPts val="0"/>
              </a:spcAft>
              <a:buClrTx/>
              <a:buSzTx/>
              <a:tabLst/>
              <a:defRPr/>
            </a:pPr>
            <a:r>
              <a:rPr lang="en-GB" dirty="0"/>
              <a:t>I</a:t>
            </a:r>
            <a:r>
              <a:rPr lang="en-GB" sz="1200" dirty="0">
                <a:latin typeface="+mn-lt"/>
                <a:cs typeface="+mn-cs"/>
              </a:rPr>
              <a:t>t is highly recommended that you do return your consent form and complete the full aptitudes profiling pathway even if at a later date</a:t>
            </a:r>
          </a:p>
        </p:txBody>
      </p:sp>
      <p:sp>
        <p:nvSpPr>
          <p:cNvPr id="4" name="Slide Number Placeholder 3"/>
          <p:cNvSpPr>
            <a:spLocks noGrp="1"/>
          </p:cNvSpPr>
          <p:nvPr>
            <p:ph type="sldNum" sz="quarter" idx="5"/>
          </p:nvPr>
        </p:nvSpPr>
        <p:spPr/>
        <p:txBody>
          <a:bodyPr/>
          <a:lstStyle/>
          <a:p>
            <a:fld id="{6FCE992A-F314-49D0-9456-0836BDBAF5EC}" type="slidenum">
              <a:rPr lang="en-AU" smtClean="0"/>
              <a:t>11</a:t>
            </a:fld>
            <a:endParaRPr lang="en-AU"/>
          </a:p>
        </p:txBody>
      </p:sp>
    </p:spTree>
    <p:extLst>
      <p:ext uri="{BB962C8B-B14F-4D97-AF65-F5344CB8AC3E}">
        <p14:creationId xmlns:p14="http://schemas.microsoft.com/office/powerpoint/2010/main" val="3282140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775E7-B661-DB86-34D8-503BD7D0E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7BD07-1F40-0B2D-2D9E-F75DC4F3F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F923B-FE5B-BEFE-F80F-752288E40E1E}"/>
              </a:ext>
            </a:extLst>
          </p:cNvPr>
          <p:cNvSpPr>
            <a:spLocks noGrp="1"/>
          </p:cNvSpPr>
          <p:nvPr>
            <p:ph type="body" idx="1"/>
          </p:nvPr>
        </p:nvSpPr>
        <p:spPr/>
        <p:txBody>
          <a:bodyPr/>
          <a:lstStyle/>
          <a:p>
            <a:r>
              <a:rPr lang="en-US" i="1" dirty="0"/>
              <a:t>(Slide 12) </a:t>
            </a:r>
            <a:r>
              <a:rPr lang="en-US" b="1" u="sng" dirty="0"/>
              <a:t>Consent to Participate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00000"/>
              </a:solidFill>
              <a:effectLst/>
              <a:latin typeface="+mj-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00000"/>
                </a:solidFill>
                <a:effectLst/>
                <a:latin typeface="+mj-lt"/>
                <a:ea typeface="Calibri" panose="020F0502020204030204" pitchFamily="34" charset="0"/>
              </a:rPr>
              <a:t>Importance of parent / guardian consent – may determine which profile you can undertake and which report you receive.</a:t>
            </a:r>
            <a:endParaRPr lang="en-AU" dirty="0">
              <a:effectLst/>
              <a:latin typeface="+mj-lt"/>
              <a:ea typeface="Calibri" panose="020F0502020204030204" pitchFamily="34" charset="0"/>
            </a:endParaRPr>
          </a:p>
          <a:p>
            <a:endParaRPr lang="en-AU" b="1" dirty="0">
              <a:solidFill>
                <a:srgbClr val="273675"/>
              </a:solidFill>
              <a:effectLst/>
              <a:latin typeface="+mj-lt"/>
              <a:ea typeface="Calibri" panose="020F0502020204030204" pitchFamily="34" charset="0"/>
            </a:endParaRPr>
          </a:p>
          <a:p>
            <a:r>
              <a:rPr lang="en-AU" b="1" dirty="0">
                <a:solidFill>
                  <a:srgbClr val="273675"/>
                </a:solidFill>
                <a:effectLst/>
                <a:latin typeface="+mj-lt"/>
                <a:ea typeface="Calibri" panose="020F0502020204030204" pitchFamily="34" charset="0"/>
              </a:rPr>
              <a:t>Full Profile (requires parent/guardian consent)</a:t>
            </a:r>
            <a:endParaRPr lang="en-AU" dirty="0">
              <a:effectLst/>
              <a:latin typeface="+mj-lt"/>
              <a:ea typeface="Calibri" panose="020F0502020204030204" pitchFamily="34" charset="0"/>
            </a:endParaRPr>
          </a:p>
          <a:p>
            <a:r>
              <a:rPr lang="en-AU" dirty="0">
                <a:solidFill>
                  <a:srgbClr val="000000"/>
                </a:solidFill>
                <a:effectLst/>
                <a:latin typeface="+mj-lt"/>
                <a:ea typeface="Calibri" panose="020F0502020204030204" pitchFamily="34" charset="0"/>
              </a:rPr>
              <a:t>The online questions are grouped in 10 sections. The Aptitude quizzes consist of 2 Verbal, 2 Numerical, 2 Abstract, 1 Spatial and 1 Mechanical module (timed) as well as 2 untimed questionnaires - Interests (Aspirations) and Personality.</a:t>
            </a:r>
            <a:endParaRPr lang="en-AU" dirty="0">
              <a:effectLst/>
              <a:latin typeface="+mj-lt"/>
              <a:ea typeface="Calibri" panose="020F0502020204030204" pitchFamily="34" charset="0"/>
            </a:endParaRPr>
          </a:p>
          <a:p>
            <a:r>
              <a:rPr lang="en-AU" b="1" dirty="0">
                <a:solidFill>
                  <a:srgbClr val="273675"/>
                </a:solidFill>
                <a:effectLst/>
                <a:latin typeface="+mj-lt"/>
                <a:ea typeface="Calibri" panose="020F0502020204030204" pitchFamily="34" charset="0"/>
              </a:rPr>
              <a:t>Optional Aptitudes (requires parent/guardian consent)</a:t>
            </a:r>
            <a:endParaRPr lang="en-AU" dirty="0">
              <a:effectLst/>
              <a:latin typeface="+mj-lt"/>
              <a:ea typeface="Calibri" panose="020F0502020204030204" pitchFamily="34" charset="0"/>
            </a:endParaRPr>
          </a:p>
          <a:p>
            <a:r>
              <a:rPr lang="en-AU" dirty="0">
                <a:solidFill>
                  <a:srgbClr val="000000"/>
                </a:solidFill>
                <a:effectLst/>
                <a:latin typeface="+mj-lt"/>
                <a:ea typeface="Calibri" panose="020F0502020204030204" pitchFamily="34" charset="0"/>
              </a:rPr>
              <a:t>This profiling pathway has been designed for students who may not be ready to engage with a full profile at this stage. It begins with the Interests (Aspirations) questionnaire which takes 15- 20 minutes to complete. Students can access full profiling including Personality and Aptitudes at any time.</a:t>
            </a:r>
            <a:endParaRPr lang="en-AU" dirty="0">
              <a:effectLst/>
              <a:latin typeface="+mj-lt"/>
              <a:ea typeface="Calibri" panose="020F0502020204030204" pitchFamily="34" charset="0"/>
            </a:endParaRPr>
          </a:p>
          <a:p>
            <a:r>
              <a:rPr lang="en-AU" b="1" dirty="0">
                <a:solidFill>
                  <a:srgbClr val="273675"/>
                </a:solidFill>
                <a:effectLst/>
                <a:latin typeface="+mj-lt"/>
                <a:ea typeface="Calibri" panose="020F0502020204030204" pitchFamily="34" charset="0"/>
              </a:rPr>
              <a:t>Careers</a:t>
            </a:r>
            <a:endParaRPr lang="en-AU" dirty="0">
              <a:effectLst/>
              <a:latin typeface="+mj-lt"/>
              <a:ea typeface="Calibri" panose="020F0502020204030204" pitchFamily="34" charset="0"/>
            </a:endParaRPr>
          </a:p>
          <a:p>
            <a:r>
              <a:rPr lang="en-AU" dirty="0">
                <a:solidFill>
                  <a:srgbClr val="000000"/>
                </a:solidFill>
                <a:effectLst/>
                <a:latin typeface="+mj-lt"/>
                <a:ea typeface="Calibri" panose="020F0502020204030204" pitchFamily="34" charset="0"/>
              </a:rPr>
              <a:t>This profiling pathway has been designed for </a:t>
            </a:r>
            <a:r>
              <a:rPr lang="en-AU" dirty="0" err="1">
                <a:solidFill>
                  <a:srgbClr val="000000"/>
                </a:solidFill>
                <a:effectLst/>
                <a:latin typeface="+mj-lt"/>
                <a:ea typeface="Calibri" panose="020F0502020204030204" pitchFamily="34" charset="0"/>
              </a:rPr>
              <a:t>st﻿udents</a:t>
            </a:r>
            <a:r>
              <a:rPr lang="en-AU" dirty="0">
                <a:solidFill>
                  <a:srgbClr val="000000"/>
                </a:solidFill>
                <a:effectLst/>
                <a:latin typeface="+mj-lt"/>
                <a:ea typeface="Calibri" panose="020F0502020204030204" pitchFamily="34" charset="0"/>
              </a:rPr>
              <a:t> who have not been able to gain consent to undertake the full profile. It begins with the Interests (Aspirations) questionnaire which takes 15 - 20 minutes to complete, and allows the option of completing the Personality questionnaire. With consent, students can access full profiling at a later date.</a:t>
            </a:r>
            <a:endParaRPr lang="en-US" dirty="0">
              <a:latin typeface="+mj-lt"/>
            </a:endParaRPr>
          </a:p>
        </p:txBody>
      </p:sp>
      <p:sp>
        <p:nvSpPr>
          <p:cNvPr id="4" name="Slide Number Placeholder 3">
            <a:extLst>
              <a:ext uri="{FF2B5EF4-FFF2-40B4-BE49-F238E27FC236}">
                <a16:creationId xmlns:a16="http://schemas.microsoft.com/office/drawing/2014/main" id="{295B45D2-7CA1-B0F3-1DD6-9F2B03D8BC8B}"/>
              </a:ext>
            </a:extLst>
          </p:cNvPr>
          <p:cNvSpPr>
            <a:spLocks noGrp="1"/>
          </p:cNvSpPr>
          <p:nvPr>
            <p:ph type="sldNum" sz="quarter" idx="5"/>
          </p:nvPr>
        </p:nvSpPr>
        <p:spPr/>
        <p:txBody>
          <a:bodyPr/>
          <a:lstStyle/>
          <a:p>
            <a:fld id="{6FCE992A-F314-49D0-9456-0836BDBAF5EC}" type="slidenum">
              <a:rPr lang="en-AU" smtClean="0"/>
              <a:t>12</a:t>
            </a:fld>
            <a:endParaRPr lang="en-AU"/>
          </a:p>
        </p:txBody>
      </p:sp>
    </p:spTree>
    <p:extLst>
      <p:ext uri="{BB962C8B-B14F-4D97-AF65-F5344CB8AC3E}">
        <p14:creationId xmlns:p14="http://schemas.microsoft.com/office/powerpoint/2010/main" val="686283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24C5D-5D50-C111-A85B-13CB28FCD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7F39E-D86C-C86D-566F-79663F27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5E85F-159C-FA2A-9286-0BB4A4B53688}"/>
              </a:ext>
            </a:extLst>
          </p:cNvPr>
          <p:cNvSpPr>
            <a:spLocks noGrp="1"/>
          </p:cNvSpPr>
          <p:nvPr>
            <p:ph type="body" idx="1"/>
          </p:nvPr>
        </p:nvSpPr>
        <p:spPr/>
        <p:txBody>
          <a:bodyPr/>
          <a:lstStyle/>
          <a:p>
            <a:pPr marL="0" indent="0">
              <a:buFont typeface="Arial" panose="020B0604020202020204" pitchFamily="34" charset="0"/>
              <a:buNone/>
            </a:pPr>
            <a:r>
              <a:rPr lang="en-US" sz="1200" b="0" i="1" u="none" kern="1200" dirty="0">
                <a:solidFill>
                  <a:schemeClr val="tx1"/>
                </a:solidFill>
                <a:effectLst/>
                <a:latin typeface="+mn-lt"/>
                <a:ea typeface="+mn-ea"/>
                <a:cs typeface="+mn-cs"/>
              </a:rPr>
              <a:t>(Slide 13) </a:t>
            </a:r>
            <a:r>
              <a:rPr lang="en-US" sz="1200" b="1" i="0" u="sng" kern="1200" dirty="0">
                <a:solidFill>
                  <a:schemeClr val="tx1"/>
                </a:solidFill>
                <a:effectLst/>
                <a:latin typeface="+mn-lt"/>
                <a:ea typeface="+mn-ea"/>
                <a:cs typeface="+mn-cs"/>
              </a:rPr>
              <a:t>The </a:t>
            </a:r>
            <a:r>
              <a:rPr lang="en-US" sz="1200" b="1" u="sng" kern="1200" dirty="0">
                <a:solidFill>
                  <a:schemeClr val="tx1"/>
                </a:solidFill>
                <a:effectLst/>
                <a:latin typeface="+mn-lt"/>
                <a:ea typeface="+mn-ea"/>
                <a:cs typeface="+mn-cs"/>
              </a:rPr>
              <a:t>My Career Insights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of Journey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Review the ‘10 highlights’ flyer</a:t>
            </a:r>
          </a:p>
          <a:p>
            <a:pPr marL="171450" indent="-171450">
              <a:buFont typeface="Arial" panose="020B0604020202020204" pitchFamily="34" charset="0"/>
              <a:buChar char="•"/>
            </a:pPr>
            <a:r>
              <a:rPr lang="en-US" dirty="0"/>
              <a:t>Return</a:t>
            </a:r>
            <a:r>
              <a:rPr lang="en-US" sz="1200" kern="1200" dirty="0">
                <a:solidFill>
                  <a:schemeClr val="tx1"/>
                </a:solidFill>
                <a:effectLst/>
                <a:latin typeface="+mn-lt"/>
                <a:ea typeface="+mn-ea"/>
                <a:cs typeface="+mn-cs"/>
              </a:rPr>
              <a:t> Consent</a:t>
            </a:r>
          </a:p>
          <a:p>
            <a:pPr marL="171450" indent="-171450">
              <a:buFont typeface="Arial" panose="020B0604020202020204" pitchFamily="34" charset="0"/>
              <a:buChar char="•"/>
            </a:pPr>
            <a:r>
              <a:rPr lang="en-US" dirty="0"/>
              <a:t>Complete profiling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will be offered a </a:t>
            </a:r>
            <a:r>
              <a:rPr lang="en-US" sz="1200" b="1" kern="1200" dirty="0">
                <a:solidFill>
                  <a:schemeClr val="tx1"/>
                </a:solidFill>
                <a:effectLst/>
                <a:latin typeface="+mn-lt"/>
                <a:ea typeface="+mn-ea"/>
                <a:cs typeface="+mn-cs"/>
              </a:rPr>
              <a:t>30-minute discussion</a:t>
            </a:r>
            <a:r>
              <a:rPr lang="en-US" sz="1200" kern="1200" dirty="0">
                <a:solidFill>
                  <a:schemeClr val="tx1"/>
                </a:solidFill>
                <a:effectLst/>
                <a:latin typeface="+mn-lt"/>
                <a:ea typeface="+mn-ea"/>
                <a:cs typeface="+mn-cs"/>
              </a:rPr>
              <a:t> with a Morrisby-trained Careers Consultant – to assist you in understanding your results, demonstrate interactive features</a:t>
            </a: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Access online profile </a:t>
            </a:r>
            <a:r>
              <a:rPr lang="en-US" sz="1200" kern="1200" dirty="0">
                <a:solidFill>
                  <a:schemeClr val="tx1"/>
                </a:solidFill>
                <a:effectLst/>
                <a:latin typeface="+mn-lt"/>
                <a:ea typeface="+mn-ea"/>
                <a:cs typeface="+mn-cs"/>
              </a:rPr>
              <a:t>(life-long) by logging back into the site using your email address and </a:t>
            </a:r>
            <a:r>
              <a:rPr lang="en-US" sz="1200" kern="1200" dirty="0">
                <a:effectLst/>
                <a:ea typeface="+mn-ea"/>
                <a:cs typeface="+mn-cs"/>
              </a:rPr>
              <a:t>password (make sure you remember/record/check school email)</a:t>
            </a:r>
          </a:p>
          <a:p>
            <a:pPr marL="171450" indent="-171450">
              <a:buFont typeface="Arial" panose="020B0604020202020204" pitchFamily="34" charset="0"/>
              <a:buChar char="•"/>
            </a:pPr>
            <a:r>
              <a:rPr lang="en-US" sz="1200" b="1" kern="1200" dirty="0">
                <a:effectLst/>
                <a:ea typeface="+mn-ea"/>
                <a:cs typeface="+mn-cs"/>
              </a:rPr>
              <a:t>Explore results</a:t>
            </a:r>
            <a:r>
              <a:rPr lang="en-US" sz="1200" kern="1200" dirty="0">
                <a:effectLst/>
                <a:ea typeface="+mn-ea"/>
                <a:cs typeface="+mn-cs"/>
              </a:rPr>
              <a:t>, look at career suggestions, print / share digital report with others</a:t>
            </a:r>
          </a:p>
          <a:p>
            <a:pPr marL="171450" indent="-171450">
              <a:buFont typeface="Arial" panose="020B0604020202020204" pitchFamily="34" charset="0"/>
              <a:buChar char="•"/>
            </a:pPr>
            <a:r>
              <a:rPr lang="en-US" sz="1200" dirty="0"/>
              <a:t>Add profile to your school </a:t>
            </a:r>
            <a:r>
              <a:rPr lang="en-US" sz="1200" b="1" dirty="0"/>
              <a:t>My Career portfolio</a:t>
            </a:r>
          </a:p>
          <a:p>
            <a:endParaRPr lang="en-US" i="0" kern="1200" dirty="0">
              <a:effectLst/>
              <a:ea typeface="+mn-ea"/>
              <a:cs typeface="+mn-cs"/>
            </a:endParaRPr>
          </a:p>
          <a:p>
            <a:r>
              <a:rPr lang="en-US" i="0" kern="1200" dirty="0">
                <a:effectLst/>
                <a:ea typeface="+mn-ea"/>
                <a:cs typeface="+mn-cs"/>
              </a:rPr>
              <a:t>Enjoy your </a:t>
            </a:r>
            <a:r>
              <a:rPr lang="en-US" b="1" i="0" kern="1200" dirty="0">
                <a:effectLst/>
                <a:ea typeface="+mn-ea"/>
                <a:cs typeface="+mn-cs"/>
              </a:rPr>
              <a:t>self-discovery</a:t>
            </a:r>
            <a:r>
              <a:rPr lang="en-US" i="0" kern="1200" dirty="0">
                <a:effectLst/>
                <a:ea typeface="+mn-ea"/>
                <a:cs typeface="+mn-cs"/>
              </a:rPr>
              <a:t> journey!</a:t>
            </a:r>
            <a:endParaRPr lang="en-AU" sz="1200" i="0" kern="1200" dirty="0">
              <a:effectLst/>
              <a:ea typeface="+mn-ea"/>
              <a:cs typeface="+mn-cs"/>
            </a:endParaRPr>
          </a:p>
        </p:txBody>
      </p:sp>
      <p:sp>
        <p:nvSpPr>
          <p:cNvPr id="4" name="Slide Number Placeholder 3">
            <a:extLst>
              <a:ext uri="{FF2B5EF4-FFF2-40B4-BE49-F238E27FC236}">
                <a16:creationId xmlns:a16="http://schemas.microsoft.com/office/drawing/2014/main" id="{FF7EBDA6-068C-6869-9002-E48CE8BB8C5B}"/>
              </a:ext>
            </a:extLst>
          </p:cNvPr>
          <p:cNvSpPr>
            <a:spLocks noGrp="1"/>
          </p:cNvSpPr>
          <p:nvPr>
            <p:ph type="sldNum" sz="quarter" idx="5"/>
          </p:nvPr>
        </p:nvSpPr>
        <p:spPr/>
        <p:txBody>
          <a:bodyPr/>
          <a:lstStyle/>
          <a:p>
            <a:fld id="{6FCE992A-F314-49D0-9456-0836BDBAF5EC}" type="slidenum">
              <a:rPr lang="en-AU" smtClean="0"/>
              <a:t>13</a:t>
            </a:fld>
            <a:endParaRPr lang="en-AU"/>
          </a:p>
        </p:txBody>
      </p:sp>
    </p:spTree>
    <p:extLst>
      <p:ext uri="{BB962C8B-B14F-4D97-AF65-F5344CB8AC3E}">
        <p14:creationId xmlns:p14="http://schemas.microsoft.com/office/powerpoint/2010/main" val="27541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003B61"/>
              </a:buClr>
              <a:buSzPct val="80000"/>
              <a:buFont typeface="Arial" panose="020B0604020202020204" pitchFamily="34" charset="0"/>
              <a:buNone/>
            </a:pPr>
            <a:r>
              <a:rPr lang="en-US" sz="1200" b="0" i="1" dirty="0">
                <a:latin typeface="+mn-lt"/>
              </a:rPr>
              <a:t>(Slide 2) </a:t>
            </a:r>
            <a:r>
              <a:rPr lang="en-US" sz="1200" b="1" i="0" u="sng" dirty="0">
                <a:latin typeface="+mn-lt"/>
              </a:rPr>
              <a:t>What is Morrisby?</a:t>
            </a:r>
            <a:r>
              <a:rPr lang="en-US" sz="1200" b="1" i="1" u="none" dirty="0"/>
              <a:t> </a:t>
            </a:r>
          </a:p>
          <a:p>
            <a:pPr marL="0" indent="0">
              <a:buClr>
                <a:srgbClr val="003B61"/>
              </a:buClr>
              <a:buSzPct val="80000"/>
              <a:buFont typeface="Arial" panose="020B0604020202020204" pitchFamily="34" charset="0"/>
              <a:buNone/>
            </a:pPr>
            <a:endParaRPr lang="en-US" sz="1200" b="1" i="1" u="none" dirty="0"/>
          </a:p>
          <a:p>
            <a:pPr>
              <a:buClr>
                <a:srgbClr val="003B61"/>
              </a:buClr>
              <a:buSzPct val="80000"/>
            </a:pPr>
            <a:r>
              <a:rPr lang="en-US" dirty="0"/>
              <a:t>The Morrisby profile is an online tool to inspire and give you some guidance on your strengths and interests and how to find career and study options that suit you.</a:t>
            </a:r>
          </a:p>
          <a:p>
            <a:pPr>
              <a:buClr>
                <a:srgbClr val="003B61"/>
              </a:buClr>
              <a:buSzPct val="80000"/>
            </a:pPr>
            <a:r>
              <a:rPr lang="en-US" i="0" dirty="0"/>
              <a:t>You will be guided through a series of </a:t>
            </a:r>
            <a:r>
              <a:rPr lang="en-US" b="0" i="0" dirty="0"/>
              <a:t>short quizzes </a:t>
            </a:r>
            <a:r>
              <a:rPr lang="en-US" i="0" dirty="0"/>
              <a:t>and </a:t>
            </a:r>
            <a:r>
              <a:rPr lang="en-US" b="0" i="0" dirty="0"/>
              <a:t>questionnaires</a:t>
            </a:r>
            <a:endParaRPr lang="en-US" b="0" i="0" dirty="0">
              <a:latin typeface="+mn-lt"/>
            </a:endParaRPr>
          </a:p>
          <a:p>
            <a:pPr marL="171450" indent="-171450">
              <a:buClr>
                <a:srgbClr val="003B61"/>
              </a:buClr>
              <a:buSzPct val="80000"/>
              <a:buFont typeface="Arial" panose="020B0604020202020204" pitchFamily="34" charset="0"/>
              <a:buChar char="•"/>
            </a:pPr>
            <a:r>
              <a:rPr lang="en-US" i="0" dirty="0">
                <a:latin typeface="+mn-lt"/>
              </a:rPr>
              <a:t>Profiles your verbal, numerical, abstract, spatial and mechanical aptitudes</a:t>
            </a:r>
          </a:p>
          <a:p>
            <a:pPr marL="171450" indent="-171450">
              <a:buClr>
                <a:srgbClr val="003B61"/>
              </a:buClr>
              <a:buSzPct val="80000"/>
              <a:buFont typeface="Arial" panose="020B0604020202020204" pitchFamily="34" charset="0"/>
              <a:buChar char="•"/>
            </a:pPr>
            <a:r>
              <a:rPr lang="en-US" i="0" dirty="0">
                <a:latin typeface="+mn-lt"/>
              </a:rPr>
              <a:t>Incorporates your talents, motivations, personality and work preferences.</a:t>
            </a:r>
          </a:p>
          <a:p>
            <a:pPr marL="171450" indent="-171450">
              <a:buClr>
                <a:srgbClr val="003B61"/>
              </a:buClr>
              <a:buSzPct val="80000"/>
              <a:buFont typeface="Arial" panose="020B0604020202020204" pitchFamily="34" charset="0"/>
              <a:buChar char="•"/>
            </a:pPr>
            <a:endParaRPr lang="en-US" i="0" dirty="0">
              <a:latin typeface="+mn-lt"/>
            </a:endParaRPr>
          </a:p>
          <a:p>
            <a:pPr marR="0" lvl="0" algn="l" defTabSz="914400" rtl="0" eaLnBrk="1" fontAlgn="auto" latinLnBrk="0" hangingPunct="1">
              <a:lnSpc>
                <a:spcPct val="100000"/>
              </a:lnSpc>
              <a:spcBef>
                <a:spcPts val="0"/>
              </a:spcBef>
              <a:spcAft>
                <a:spcPts val="0"/>
              </a:spcAft>
              <a:buClrTx/>
              <a:buSzTx/>
              <a:tabLst/>
              <a:defRPr/>
            </a:pPr>
            <a:endParaRPr lang="en-US" i="0" dirty="0">
              <a:latin typeface="+mn-lt"/>
            </a:endParaRPr>
          </a:p>
          <a:p>
            <a:pPr marR="0" lvl="0" algn="l" defTabSz="914400" rtl="0" eaLnBrk="1" fontAlgn="auto" latinLnBrk="0" hangingPunct="1">
              <a:lnSpc>
                <a:spcPct val="100000"/>
              </a:lnSpc>
              <a:spcBef>
                <a:spcPts val="0"/>
              </a:spcBef>
              <a:spcAft>
                <a:spcPts val="0"/>
              </a:spcAft>
              <a:buClrTx/>
              <a:buSzTx/>
              <a:tabLst/>
              <a:defRPr/>
            </a:pPr>
            <a:r>
              <a:rPr lang="en-US" i="0" dirty="0">
                <a:latin typeface="+mn-lt"/>
              </a:rPr>
              <a:t>Before I show you what some Morrisby questions </a:t>
            </a:r>
            <a:r>
              <a:rPr lang="en-US" b="0" i="0" dirty="0">
                <a:latin typeface="+mn-lt"/>
              </a:rPr>
              <a:t>look like</a:t>
            </a:r>
            <a:r>
              <a:rPr lang="en-US" i="0" dirty="0">
                <a:latin typeface="+mn-lt"/>
              </a:rPr>
              <a:t>, let's have a look at a </a:t>
            </a:r>
            <a:r>
              <a:rPr lang="en-US" b="0" i="0" dirty="0">
                <a:latin typeface="+mn-lt"/>
              </a:rPr>
              <a:t>short video that </a:t>
            </a:r>
            <a:r>
              <a:rPr lang="en-US" i="0" dirty="0">
                <a:latin typeface="+mn-lt"/>
              </a:rPr>
              <a:t>will explain things further.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mn-lt"/>
              </a:rPr>
              <a:t>* Click star top left of slide 2 in preview column, or click on play button on screen.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mn-lt"/>
              </a:rPr>
              <a:t>* If the video isn’t playing, copy and paste this link into YouTube </a:t>
            </a:r>
            <a:r>
              <a:rPr lang="en-US" sz="1200" dirty="0">
                <a:latin typeface="+mn-lt"/>
              </a:rPr>
              <a:t>- </a:t>
            </a:r>
            <a:r>
              <a:rPr lang="en-AU" sz="1200" b="0" i="1" dirty="0">
                <a:effectLst/>
                <a:latin typeface="+mn-lt"/>
                <a:hlinkClick r:id="rId3" tooltip="https://www.youtube.com/watch?v=8kzp4w69s2w">
                  <a:extLst>
                    <a:ext uri="{A12FA001-AC4F-418D-AE19-62706E023703}">
                      <ahyp:hlinkClr xmlns:ahyp="http://schemas.microsoft.com/office/drawing/2018/hyperlinkcolor" val="tx"/>
                    </a:ext>
                  </a:extLst>
                </a:hlinkClick>
              </a:rPr>
              <a:t>https://www.youtube.com/watch?v=8kZp4w69S2w</a:t>
            </a:r>
            <a:endParaRPr lang="en-US" sz="1200" dirty="0">
              <a:latin typeface="+mn-lt"/>
            </a:endParaRPr>
          </a:p>
        </p:txBody>
      </p:sp>
      <p:sp>
        <p:nvSpPr>
          <p:cNvPr id="4" name="Slide Number Placeholder 3"/>
          <p:cNvSpPr>
            <a:spLocks noGrp="1"/>
          </p:cNvSpPr>
          <p:nvPr>
            <p:ph type="sldNum" sz="quarter" idx="5"/>
          </p:nvPr>
        </p:nvSpPr>
        <p:spPr/>
        <p:txBody>
          <a:bodyPr/>
          <a:lstStyle/>
          <a:p>
            <a:fld id="{6FCE992A-F314-49D0-9456-0836BDBAF5EC}" type="slidenum">
              <a:rPr lang="en-AU" smtClean="0"/>
              <a:t>2</a:t>
            </a:fld>
            <a:endParaRPr lang="en-AU"/>
          </a:p>
        </p:txBody>
      </p:sp>
    </p:spTree>
    <p:extLst>
      <p:ext uri="{BB962C8B-B14F-4D97-AF65-F5344CB8AC3E}">
        <p14:creationId xmlns:p14="http://schemas.microsoft.com/office/powerpoint/2010/main" val="65412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05D62-407F-5A1E-8452-627C18DD8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4BBFF-7D64-4393-9ACE-798B2EB88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CD2A4-B3E7-4920-9E52-995D144DE4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dirty="0"/>
              <a:t>(Slide 3) </a:t>
            </a:r>
            <a:r>
              <a:rPr lang="en-US" sz="1200" b="1" u="sng" dirty="0"/>
              <a:t>Why do a Morrisby Profile? – 10 Highlights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171450" indent="-171450">
              <a:buFont typeface="Arial" panose="020B0604020202020204" pitchFamily="34" charset="0"/>
              <a:buChar char="•"/>
              <a:defRPr/>
            </a:pPr>
            <a:r>
              <a:rPr lang="en-US" sz="1200" i="0" dirty="0"/>
              <a:t>Deciding what you want to do after you leave school is not easy. Understanding the options available to you in the first place is hard enough, but then working out what you are best suited to and how you can achieve your goals is difficult.</a:t>
            </a:r>
          </a:p>
          <a:p>
            <a:pPr marL="171450" indent="-171450">
              <a:buFont typeface="Arial" panose="020B0604020202020204" pitchFamily="34" charset="0"/>
              <a:buChar char="•"/>
              <a:defRPr/>
            </a:pPr>
            <a:r>
              <a:rPr lang="en-US" dirty="0"/>
              <a:t>Gain insight into </a:t>
            </a:r>
            <a:r>
              <a:rPr lang="en-US" u="sng" dirty="0"/>
              <a:t>your</a:t>
            </a:r>
            <a:r>
              <a:rPr lang="en-US" dirty="0"/>
              <a:t> talents, personality, interests and work habits.</a:t>
            </a:r>
          </a:p>
          <a:p>
            <a:pPr marR="0" lvl="0" algn="l" defTabSz="914400" rtl="0" eaLnBrk="1" fontAlgn="auto" latinLnBrk="0" hangingPunct="1">
              <a:lnSpc>
                <a:spcPct val="100000"/>
              </a:lnSpc>
              <a:spcBef>
                <a:spcPts val="0"/>
              </a:spcBef>
              <a:spcAft>
                <a:spcPts val="0"/>
              </a:spcAft>
              <a:buClrTx/>
              <a:buSzTx/>
              <a:tabLst/>
              <a:defRPr/>
            </a:pPr>
            <a:endParaRPr lang="en-US" sz="1200" dirty="0"/>
          </a:p>
          <a:p>
            <a:pPr marR="0" lvl="0" algn="l" defTabSz="914400" rtl="0" eaLnBrk="1" fontAlgn="auto" latinLnBrk="0" hangingPunct="1">
              <a:lnSpc>
                <a:spcPct val="100000"/>
              </a:lnSpc>
              <a:spcBef>
                <a:spcPts val="0"/>
              </a:spcBef>
              <a:spcAft>
                <a:spcPts val="0"/>
              </a:spcAft>
              <a:buClrTx/>
              <a:buSzTx/>
              <a:tabLst/>
              <a:defRPr/>
            </a:pPr>
            <a:r>
              <a:rPr lang="en-US" sz="1200" dirty="0"/>
              <a:t>Speak to the 10 highlights o a Full Morrisby Profile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Find out about YOUR; Skills &amp; Talents, Interests, Work Style, Preferred Workplaces, Personality &amp; Learning Style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Discover &amp; Explore; Career Suggestions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Plan Study &amp; Pathway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On completion of your profile, you will have the opportunity to discuss your results with a Morrisby-trained Careers Consultant. </a:t>
            </a:r>
          </a:p>
          <a:p>
            <a:pPr marL="171450" indent="-171450">
              <a:buFont typeface="Arial" panose="020B0604020202020204" pitchFamily="34" charset="0"/>
              <a:buChar char="•"/>
              <a:defRPr/>
            </a:pPr>
            <a:r>
              <a:rPr lang="en-US" dirty="0"/>
              <a:t>A</a:t>
            </a:r>
            <a:r>
              <a:rPr lang="en-US" i="0" dirty="0"/>
              <a:t> </a:t>
            </a:r>
            <a:r>
              <a:rPr lang="en-US" b="0" i="0" dirty="0"/>
              <a:t>great resource </a:t>
            </a:r>
            <a:r>
              <a:rPr lang="en-US" i="0" dirty="0"/>
              <a:t>alongside your current career education opportunities within your school</a:t>
            </a:r>
          </a:p>
          <a:p>
            <a:pPr marL="171450" indent="-171450">
              <a:buFont typeface="Arial" panose="020B0604020202020204" pitchFamily="34" charset="0"/>
              <a:buChar char="•"/>
              <a:defRPr/>
            </a:pPr>
            <a:r>
              <a:rPr lang="en-US" i="0" dirty="0"/>
              <a:t>This information can provide something </a:t>
            </a:r>
            <a:r>
              <a:rPr lang="en-US" b="0" i="0" dirty="0"/>
              <a:t>tangible, </a:t>
            </a:r>
            <a:r>
              <a:rPr lang="en-US" i="0" dirty="0"/>
              <a:t>to </a:t>
            </a:r>
            <a:r>
              <a:rPr lang="en-US" b="0" i="0" dirty="0"/>
              <a:t>help you </a:t>
            </a:r>
            <a:r>
              <a:rPr lang="en-US" i="0" dirty="0"/>
              <a:t>when thinking about future pathway choices</a:t>
            </a:r>
            <a:endParaRPr lang="en-US" sz="1200" i="0" dirty="0"/>
          </a:p>
          <a:p>
            <a:endParaRPr lang="en-AU" dirty="0"/>
          </a:p>
        </p:txBody>
      </p:sp>
      <p:sp>
        <p:nvSpPr>
          <p:cNvPr id="4" name="Slide Number Placeholder 3">
            <a:extLst>
              <a:ext uri="{FF2B5EF4-FFF2-40B4-BE49-F238E27FC236}">
                <a16:creationId xmlns:a16="http://schemas.microsoft.com/office/drawing/2014/main" id="{FCB1265A-C071-ED2F-E029-B44DF49BABFB}"/>
              </a:ext>
            </a:extLst>
          </p:cNvPr>
          <p:cNvSpPr>
            <a:spLocks noGrp="1"/>
          </p:cNvSpPr>
          <p:nvPr>
            <p:ph type="sldNum" sz="quarter" idx="5"/>
          </p:nvPr>
        </p:nvSpPr>
        <p:spPr/>
        <p:txBody>
          <a:bodyPr/>
          <a:lstStyle/>
          <a:p>
            <a:fld id="{6FCE992A-F314-49D0-9456-0836BDBAF5EC}" type="slidenum">
              <a:rPr lang="en-AU" smtClean="0"/>
              <a:t>3</a:t>
            </a:fld>
            <a:endParaRPr lang="en-AU"/>
          </a:p>
        </p:txBody>
      </p:sp>
    </p:spTree>
    <p:extLst>
      <p:ext uri="{BB962C8B-B14F-4D97-AF65-F5344CB8AC3E}">
        <p14:creationId xmlns:p14="http://schemas.microsoft.com/office/powerpoint/2010/main" val="49299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u="none" kern="100" dirty="0">
                <a:effectLst/>
                <a:latin typeface="+mn-lt"/>
                <a:ea typeface="Calibri" panose="020F0502020204030204" pitchFamily="34" charset="0"/>
                <a:cs typeface="Times New Roman" panose="02020603050405020304" pitchFamily="18" charset="0"/>
              </a:rPr>
              <a:t>* School to choose this interactive slide (requires 5 mins) or next (2 mins)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mn-lt"/>
              </a:rPr>
              <a:t>(Slide 4) </a:t>
            </a:r>
            <a:r>
              <a:rPr lang="en-US" sz="1200" b="1" i="0" u="sng" dirty="0">
                <a:latin typeface="+mn-lt"/>
              </a:rPr>
              <a:t>What do the quizzes look like?</a:t>
            </a:r>
            <a:r>
              <a:rPr lang="en-US" sz="1200" b="1" i="1" u="sng" kern="100" dirty="0">
                <a:effectLst/>
                <a:latin typeface="+mn-lt"/>
                <a:ea typeface="Calibri" panose="020F0502020204030204" pitchFamily="34" charset="0"/>
                <a:cs typeface="Times New Roman" panose="02020603050405020304" pitchFamily="18" charset="0"/>
              </a:rPr>
              <a:t> </a:t>
            </a:r>
            <a:r>
              <a:rPr lang="en-US" sz="1200" b="1" i="0" u="sng" kern="100" dirty="0">
                <a:effectLst/>
                <a:latin typeface="+mn-lt"/>
                <a:ea typeface="Calibri" panose="020F0502020204030204" pitchFamily="34" charset="0"/>
                <a:cs typeface="Times New Roman" panose="02020603050405020304" pitchFamily="18" charset="0"/>
              </a:rPr>
              <a:t>– Aptitude practice example questions</a:t>
            </a:r>
            <a:r>
              <a:rPr lang="en-US" sz="1200" b="1" i="0" u="none" kern="100" dirty="0">
                <a:effectLst/>
                <a:latin typeface="+mn-lt"/>
                <a:ea typeface="Calibri" panose="020F0502020204030204" pitchFamily="34" charset="0"/>
                <a:cs typeface="Times New Roman" panose="02020603050405020304" pitchFamily="18" charset="0"/>
              </a:rPr>
              <a:t>   </a:t>
            </a:r>
            <a:r>
              <a:rPr lang="en-US" sz="1200" b="1" i="1" u="none" dirty="0">
                <a:solidFill>
                  <a:srgbClr val="FF3300"/>
                </a:solidFill>
              </a:rPr>
              <a:t>     (notes to be updated)</a:t>
            </a:r>
            <a:endParaRPr lang="en-US" sz="1200" b="1" i="0" u="sng"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u="none" dirty="0">
                <a:latin typeface="+mn-lt"/>
              </a:rPr>
              <a:t>We can have look at what Full Morrisby profiling </a:t>
            </a:r>
            <a:r>
              <a:rPr lang="en-US" sz="1200" b="1" dirty="0">
                <a:latin typeface="+mn-lt"/>
              </a:rPr>
              <a:t>looks like</a:t>
            </a:r>
            <a:r>
              <a:rPr lang="en-US" sz="1200" dirty="0">
                <a:latin typeface="+mn-lt"/>
              </a:rPr>
              <a:t>, by going to the Morrisby website at </a:t>
            </a:r>
            <a:r>
              <a:rPr lang="en-US" sz="1200" b="1" u="sng" dirty="0">
                <a:solidFill>
                  <a:srgbClr val="FF440B"/>
                </a:solidFill>
                <a:latin typeface="+mn-lt"/>
              </a:rPr>
              <a:t>app</a:t>
            </a:r>
            <a:r>
              <a:rPr lang="en-US" sz="1200" b="1" u="sng" dirty="0">
                <a:solidFill>
                  <a:srgbClr val="FF440B"/>
                </a:solidFill>
                <a:latin typeface="+mn-lt"/>
                <a:hlinkClick r:id="rId3">
                  <a:extLst>
                    <a:ext uri="{A12FA001-AC4F-418D-AE19-62706E023703}">
                      <ahyp:hlinkClr xmlns:ahyp="http://schemas.microsoft.com/office/drawing/2018/hyperlinkcolor" val="tx"/>
                    </a:ext>
                  </a:extLst>
                </a:hlinkClick>
              </a:rPr>
              <a:t>.morrisby.com</a:t>
            </a:r>
            <a:r>
              <a:rPr lang="en-US" sz="1200" b="1" u="sng" dirty="0">
                <a:solidFill>
                  <a:srgbClr val="FF440B"/>
                </a:solidFill>
                <a:latin typeface="+mn-lt"/>
              </a:rPr>
              <a:t>/practice-questions</a:t>
            </a:r>
            <a:r>
              <a:rPr lang="en-US" sz="1200" b="1" dirty="0">
                <a:latin typeface="+mn-lt"/>
              </a:rPr>
              <a:t> </a:t>
            </a:r>
            <a:endParaRPr 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Let's have a go at some </a:t>
            </a:r>
            <a:r>
              <a:rPr lang="en-US" sz="1200" b="1" dirty="0">
                <a:latin typeface="+mn-lt"/>
              </a:rPr>
              <a:t>practice questions </a:t>
            </a:r>
            <a:r>
              <a:rPr lang="en-US" sz="1200" dirty="0">
                <a:latin typeface="+mn-lt"/>
              </a:rPr>
              <a:t>so you will know what to expect when you do this yourself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While this short practice doesn't cover every question type, it will give you a good idea of how the profiling works.</a:t>
            </a:r>
            <a:endParaRPr lang="en-US" sz="1200" dirty="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solidFill>
                  <a:schemeClr val="tx1"/>
                </a:solidFill>
                <a:latin typeface="+mn-lt"/>
              </a:rPr>
              <a:t>* Ctrl/Click on the image or arrow at bottom right of image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dirty="0">
                <a:latin typeface="+mn-lt"/>
              </a:rPr>
              <a:t>* If clicking isn’t working, copy and paste this link into the URL bar instead  </a:t>
            </a:r>
            <a:r>
              <a:rPr lang="en-AU" sz="1200" i="0" dirty="0">
                <a:latin typeface="+mn-lt"/>
                <a:hlinkClick r:id="rId4">
                  <a:extLst>
                    <a:ext uri="{A12FA001-AC4F-418D-AE19-62706E023703}">
                      <ahyp:hlinkClr xmlns:ahyp="http://schemas.microsoft.com/office/drawing/2018/hyperlinkcolor" val="tx"/>
                    </a:ext>
                  </a:extLst>
                </a:hlinkClick>
              </a:rPr>
              <a:t>https://app.morrisby.com/practice-questions</a:t>
            </a:r>
            <a:r>
              <a:rPr lang="en-AU" sz="1200" i="0" dirty="0">
                <a:latin typeface="+mn-lt"/>
              </a:rPr>
              <a:t> </a:t>
            </a:r>
          </a:p>
        </p:txBody>
      </p:sp>
      <p:sp>
        <p:nvSpPr>
          <p:cNvPr id="4" name="Slide Number Placeholder 3"/>
          <p:cNvSpPr>
            <a:spLocks noGrp="1"/>
          </p:cNvSpPr>
          <p:nvPr>
            <p:ph type="sldNum" sz="quarter" idx="5"/>
          </p:nvPr>
        </p:nvSpPr>
        <p:spPr/>
        <p:txBody>
          <a:bodyPr/>
          <a:lstStyle/>
          <a:p>
            <a:fld id="{6FCE992A-F314-49D0-9456-0836BDBAF5EC}" type="slidenum">
              <a:rPr lang="en-AU" smtClean="0"/>
              <a:t>4</a:t>
            </a:fld>
            <a:endParaRPr lang="en-AU"/>
          </a:p>
        </p:txBody>
      </p:sp>
    </p:spTree>
    <p:extLst>
      <p:ext uri="{BB962C8B-B14F-4D97-AF65-F5344CB8AC3E}">
        <p14:creationId xmlns:p14="http://schemas.microsoft.com/office/powerpoint/2010/main" val="3767575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kern="100" dirty="0">
                <a:effectLst/>
                <a:latin typeface="+mn-lt"/>
                <a:ea typeface="Calibri" panose="020F0502020204030204" pitchFamily="34" charset="0"/>
                <a:cs typeface="Times New Roman" panose="02020603050405020304" pitchFamily="18" charset="0"/>
              </a:rPr>
              <a:t>* School to choose this static slide (requires 2 mins) or previous (5 mins)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mn-lt"/>
              </a:rPr>
              <a:t>(Alternative Slide 4) </a:t>
            </a:r>
            <a:r>
              <a:rPr lang="en-US" sz="1200" b="1" i="0" u="sng" dirty="0">
                <a:latin typeface="+mn-lt"/>
              </a:rPr>
              <a:t>What do the quizzes look like?</a:t>
            </a:r>
            <a:r>
              <a:rPr lang="en-US" sz="1200" b="1" i="1" u="sng" kern="100" dirty="0">
                <a:effectLst/>
                <a:latin typeface="+mn-lt"/>
                <a:ea typeface="Calibri" panose="020F0502020204030204" pitchFamily="34" charset="0"/>
                <a:cs typeface="Times New Roman" panose="02020603050405020304" pitchFamily="18" charset="0"/>
              </a:rPr>
              <a:t> </a:t>
            </a:r>
            <a:r>
              <a:rPr lang="en-US" sz="1200" b="1" i="0" u="sng" kern="100" dirty="0">
                <a:effectLst/>
                <a:latin typeface="+mn-lt"/>
                <a:ea typeface="Calibri" panose="020F0502020204030204" pitchFamily="34" charset="0"/>
                <a:cs typeface="Times New Roman" panose="02020603050405020304" pitchFamily="18" charset="0"/>
              </a:rPr>
              <a:t>– Aptitude practice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kern="100" dirty="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are some </a:t>
            </a:r>
            <a:r>
              <a:rPr lang="en-US" sz="1200" b="1" dirty="0"/>
              <a:t>examples</a:t>
            </a:r>
            <a:r>
              <a:rPr lang="en-US" sz="1200" dirty="0"/>
              <a:t> of profiling questions from 3 of the aptitude assessments.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Verbal </a:t>
            </a:r>
            <a:r>
              <a:rPr lang="en-US" sz="1200" dirty="0"/>
              <a:t>– 5 </a:t>
            </a:r>
            <a:r>
              <a:rPr lang="en-US" sz="1200" b="1" dirty="0"/>
              <a:t>words</a:t>
            </a:r>
            <a:r>
              <a:rPr lang="en-US" sz="1200" dirty="0"/>
              <a:t> at the top have something in </a:t>
            </a:r>
            <a:r>
              <a:rPr lang="en-US" sz="1200" b="1" dirty="0"/>
              <a:t>common</a:t>
            </a:r>
            <a:r>
              <a:rPr lang="en-US" sz="1200" dirty="0"/>
              <a:t>. Which word in blue circles also has something in common? – </a:t>
            </a:r>
            <a:r>
              <a:rPr lang="en-US" sz="1200" b="1" dirty="0"/>
              <a:t>Wardrobe</a:t>
            </a:r>
            <a:r>
              <a:rPr lang="en-US" sz="1200" dirty="0"/>
              <a:t> (furniture)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Numerical</a:t>
            </a:r>
            <a:r>
              <a:rPr lang="en-US" sz="1200" dirty="0"/>
              <a:t> – Look at </a:t>
            </a:r>
            <a:r>
              <a:rPr lang="en-US" sz="1200" b="1" dirty="0"/>
              <a:t>sequence of numbers,</a:t>
            </a:r>
            <a:r>
              <a:rPr lang="en-US" sz="1200" dirty="0"/>
              <a:t> try to find a </a:t>
            </a:r>
            <a:r>
              <a:rPr lang="en-US" sz="1200" b="1" dirty="0"/>
              <a:t>pattern</a:t>
            </a:r>
            <a:r>
              <a:rPr lang="en-US" sz="1200" dirty="0"/>
              <a:t>. What number from below would fit the pattern? – </a:t>
            </a:r>
            <a:r>
              <a:rPr lang="en-US" sz="1200" b="1" dirty="0"/>
              <a:t>30</a:t>
            </a:r>
            <a:r>
              <a:rPr lang="en-US" sz="1200" dirty="0"/>
              <a:t> (reducing by 6 each time)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Abstract</a:t>
            </a:r>
            <a:r>
              <a:rPr lang="en-US" sz="1200" dirty="0"/>
              <a:t> – 5 </a:t>
            </a:r>
            <a:r>
              <a:rPr lang="en-US" sz="1200" b="1" dirty="0"/>
              <a:t>shapes</a:t>
            </a:r>
            <a:r>
              <a:rPr lang="en-US" sz="1200" dirty="0"/>
              <a:t> at top follow similar rules. Which shape in blue circles follows same rule? – </a:t>
            </a:r>
            <a:r>
              <a:rPr lang="en-US" sz="1200" b="1" dirty="0"/>
              <a:t>last one </a:t>
            </a:r>
            <a:r>
              <a:rPr lang="en-US" sz="1200" dirty="0"/>
              <a:t>(2 identical shapes cross over inside + different outside shape)</a:t>
            </a:r>
          </a:p>
        </p:txBody>
      </p:sp>
      <p:sp>
        <p:nvSpPr>
          <p:cNvPr id="4" name="Slide Number Placeholder 3"/>
          <p:cNvSpPr>
            <a:spLocks noGrp="1"/>
          </p:cNvSpPr>
          <p:nvPr>
            <p:ph type="sldNum" sz="quarter" idx="5"/>
          </p:nvPr>
        </p:nvSpPr>
        <p:spPr/>
        <p:txBody>
          <a:bodyPr/>
          <a:lstStyle/>
          <a:p>
            <a:fld id="{6FCE992A-F314-49D0-9456-0836BDBAF5EC}" type="slidenum">
              <a:rPr lang="en-AU" smtClean="0"/>
              <a:t>5</a:t>
            </a:fld>
            <a:endParaRPr lang="en-AU"/>
          </a:p>
        </p:txBody>
      </p:sp>
    </p:spTree>
    <p:extLst>
      <p:ext uri="{BB962C8B-B14F-4D97-AF65-F5344CB8AC3E}">
        <p14:creationId xmlns:p14="http://schemas.microsoft.com/office/powerpoint/2010/main" val="386263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(Slide 6) </a:t>
            </a:r>
            <a:r>
              <a:rPr lang="en-US" sz="1200" b="1" i="0" u="sng" dirty="0"/>
              <a:t>What do the questionnaires look like? - Interest &amp; Personality sample questions</a:t>
            </a:r>
            <a:endParaRPr lang="en-US" sz="1200" dirty="0"/>
          </a:p>
          <a:p>
            <a:pPr lvl="0">
              <a:defRPr/>
            </a:pPr>
            <a:endParaRPr lang="en-US" sz="1200" dirty="0"/>
          </a:p>
          <a:p>
            <a:pPr lvl="0">
              <a:defRPr/>
            </a:pPr>
            <a:r>
              <a:rPr lang="en-US" sz="1200" dirty="0"/>
              <a:t>Here are some </a:t>
            </a:r>
            <a:r>
              <a:rPr lang="en-US" sz="1200" b="1" dirty="0"/>
              <a:t>examples</a:t>
            </a:r>
            <a:r>
              <a:rPr lang="en-US" sz="1200" dirty="0"/>
              <a:t> from the Interests and Personality questionnaires.</a:t>
            </a:r>
          </a:p>
          <a:p>
            <a:pPr lvl="0">
              <a:defRPr/>
            </a:pPr>
            <a:r>
              <a:rPr lang="en-US" sz="1200" dirty="0"/>
              <a:t>After reading the question carefully, you will select your best answer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Interests - </a:t>
            </a:r>
            <a:r>
              <a:rPr lang="en-US" sz="1200" dirty="0"/>
              <a:t>from 4 multi-choice possibilities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Personality -</a:t>
            </a:r>
            <a:r>
              <a:rPr lang="en-US" sz="1200" b="0" dirty="0"/>
              <a:t> from 5 options</a:t>
            </a:r>
          </a:p>
        </p:txBody>
      </p:sp>
      <p:sp>
        <p:nvSpPr>
          <p:cNvPr id="4" name="Slide Number Placeholder 3"/>
          <p:cNvSpPr>
            <a:spLocks noGrp="1"/>
          </p:cNvSpPr>
          <p:nvPr>
            <p:ph type="sldNum" sz="quarter" idx="5"/>
          </p:nvPr>
        </p:nvSpPr>
        <p:spPr/>
        <p:txBody>
          <a:bodyPr/>
          <a:lstStyle/>
          <a:p>
            <a:fld id="{6FCE992A-F314-49D0-9456-0836BDBAF5EC}" type="slidenum">
              <a:rPr lang="en-AU" smtClean="0"/>
              <a:t>6</a:t>
            </a:fld>
            <a:endParaRPr lang="en-AU"/>
          </a:p>
        </p:txBody>
      </p:sp>
    </p:spTree>
    <p:extLst>
      <p:ext uri="{BB962C8B-B14F-4D97-AF65-F5344CB8AC3E}">
        <p14:creationId xmlns:p14="http://schemas.microsoft.com/office/powerpoint/2010/main" val="108221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1" kern="1200" dirty="0">
                <a:solidFill>
                  <a:schemeClr val="tx1"/>
                </a:solidFill>
                <a:effectLst/>
                <a:latin typeface="+mn-lt"/>
                <a:ea typeface="+mn-ea"/>
                <a:cs typeface="+mn-cs"/>
              </a:rPr>
              <a:t>(Slide 7) </a:t>
            </a:r>
            <a:r>
              <a:rPr lang="en-US" sz="1200" b="1" i="0" u="sng" kern="1200" dirty="0">
                <a:solidFill>
                  <a:schemeClr val="tx1"/>
                </a:solidFill>
                <a:effectLst/>
                <a:latin typeface="+mn-lt"/>
                <a:ea typeface="+mn-ea"/>
                <a:cs typeface="+mn-cs"/>
              </a:rPr>
              <a:t>How long will full profiling take</a:t>
            </a:r>
            <a:r>
              <a:rPr lang="en-US" sz="1200" b="1" i="0" u="none" kern="1200" dirty="0">
                <a:solidFill>
                  <a:schemeClr val="tx1"/>
                </a:solidFill>
                <a:effectLst/>
                <a:latin typeface="+mn-lt"/>
                <a:ea typeface="+mn-ea"/>
                <a:cs typeface="+mn-cs"/>
              </a:rPr>
              <a:t>?</a:t>
            </a:r>
          </a:p>
          <a:p>
            <a:pPr marL="0" indent="0">
              <a:buFont typeface="Arial" panose="020B0604020202020204" pitchFamily="34" charset="0"/>
              <a:buNone/>
            </a:pPr>
            <a:endParaRPr lang="en-US" sz="1200" b="1" i="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The full profiling session will take about </a:t>
            </a:r>
            <a:r>
              <a:rPr lang="en-US" b="1" dirty="0">
                <a:solidFill>
                  <a:srgbClr val="FF440B"/>
                </a:solidFill>
              </a:rPr>
              <a:t>1 hour and 50 minutes</a:t>
            </a:r>
          </a:p>
          <a:p>
            <a:pPr marL="171450" indent="-171450">
              <a:buFont typeface="Arial" panose="020B0604020202020204" pitchFamily="34" charset="0"/>
              <a:buChar char="•"/>
            </a:pPr>
            <a:r>
              <a:rPr lang="en-US" sz="1200" dirty="0">
                <a:latin typeface="+mn-lt"/>
              </a:rPr>
              <a:t>There are </a:t>
            </a:r>
            <a:r>
              <a:rPr lang="en-US" sz="1200" b="1" dirty="0">
                <a:solidFill>
                  <a:srgbClr val="FF440B"/>
                </a:solidFill>
                <a:latin typeface="+mn-lt"/>
              </a:rPr>
              <a:t>8 timed aptitude modules </a:t>
            </a:r>
            <a:r>
              <a:rPr lang="en-US" sz="1200" dirty="0">
                <a:latin typeface="+mn-lt"/>
              </a:rPr>
              <a:t>and </a:t>
            </a:r>
            <a:r>
              <a:rPr lang="en-US" sz="1200" b="1" dirty="0">
                <a:solidFill>
                  <a:srgbClr val="FF440B"/>
                </a:solidFill>
                <a:latin typeface="+mn-lt"/>
              </a:rPr>
              <a:t>2 multiple choice questionnaires </a:t>
            </a:r>
            <a:r>
              <a:rPr lang="en-US" sz="1200" dirty="0">
                <a:latin typeface="+mn-lt"/>
              </a:rPr>
              <a:t>(Interest and Personality)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Read instructions carefully. Practice questions - optional</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Count-down timer. Don’t expect to complete all questions in designated timeframe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If a question seems too hard, make </a:t>
            </a:r>
            <a:r>
              <a:rPr lang="en-US" sz="1200" dirty="0">
                <a:latin typeface="+mn-lt"/>
              </a:rPr>
              <a:t>your ‘best</a:t>
            </a:r>
            <a:r>
              <a:rPr lang="en-US" sz="1200" b="0" kern="1200" dirty="0">
                <a:solidFill>
                  <a:schemeClr val="tx1"/>
                </a:solidFill>
                <a:effectLst/>
                <a:latin typeface="+mn-lt"/>
                <a:ea typeface="+mn-ea"/>
                <a:cs typeface="+mn-cs"/>
              </a:rPr>
              <a:t> guess’ and go on to the next question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If finish module early, wait until timer stops – revisit questions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If need to leave the room, finish module, SAVE, logout</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When you return, login and recommence where left off</a:t>
            </a:r>
          </a:p>
        </p:txBody>
      </p:sp>
      <p:sp>
        <p:nvSpPr>
          <p:cNvPr id="4" name="Slide Number Placeholder 3"/>
          <p:cNvSpPr>
            <a:spLocks noGrp="1"/>
          </p:cNvSpPr>
          <p:nvPr>
            <p:ph type="sldNum" sz="quarter" idx="5"/>
          </p:nvPr>
        </p:nvSpPr>
        <p:spPr/>
        <p:txBody>
          <a:bodyPr/>
          <a:lstStyle/>
          <a:p>
            <a:fld id="{6FCE992A-F314-49D0-9456-0836BDBAF5EC}" type="slidenum">
              <a:rPr lang="en-AU" smtClean="0"/>
              <a:t>7</a:t>
            </a:fld>
            <a:endParaRPr lang="en-AU" dirty="0"/>
          </a:p>
        </p:txBody>
      </p:sp>
    </p:spTree>
    <p:extLst>
      <p:ext uri="{BB962C8B-B14F-4D97-AF65-F5344CB8AC3E}">
        <p14:creationId xmlns:p14="http://schemas.microsoft.com/office/powerpoint/2010/main" val="2263382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1" kern="1200" dirty="0">
                <a:solidFill>
                  <a:schemeClr val="tx1"/>
                </a:solidFill>
                <a:effectLst/>
                <a:latin typeface="+mn-lt"/>
                <a:ea typeface="+mn-ea"/>
                <a:cs typeface="+mn-cs"/>
              </a:rPr>
              <a:t>(Slide 8) </a:t>
            </a:r>
            <a:r>
              <a:rPr lang="en-US" sz="1200" b="1" i="0" u="sng" kern="1200" dirty="0">
                <a:solidFill>
                  <a:schemeClr val="tx1"/>
                </a:solidFill>
                <a:effectLst/>
                <a:latin typeface="+mn-lt"/>
                <a:ea typeface="+mn-ea"/>
                <a:cs typeface="+mn-cs"/>
              </a:rPr>
              <a:t>Important!</a:t>
            </a:r>
          </a:p>
          <a:p>
            <a:pPr marL="0" indent="0">
              <a:buFont typeface="Arial" panose="020B0604020202020204" pitchFamily="34" charset="0"/>
              <a:buNone/>
            </a:pPr>
            <a:endParaRPr lang="en-US" dirty="0"/>
          </a:p>
          <a:p>
            <a:pPr marL="0" indent="0">
              <a:spcAft>
                <a:spcPts val="1200"/>
              </a:spcAft>
              <a:buNone/>
            </a:pPr>
            <a:r>
              <a:rPr lang="en-US" sz="1200" u="sng" dirty="0">
                <a:latin typeface="+mn-lt"/>
              </a:rPr>
              <a:t>Your </a:t>
            </a:r>
            <a:r>
              <a:rPr lang="en-US" sz="1200" b="1" u="sng" dirty="0">
                <a:latin typeface="+mn-lt"/>
              </a:rPr>
              <a:t>Morrisby profile </a:t>
            </a:r>
            <a:r>
              <a:rPr lang="en-US" sz="1200" u="sng" dirty="0">
                <a:latin typeface="+mn-lt"/>
              </a:rPr>
              <a:t>is all about </a:t>
            </a:r>
            <a:r>
              <a:rPr lang="en-US" sz="1200" b="1" u="sng" dirty="0">
                <a:latin typeface="+mn-lt"/>
              </a:rPr>
              <a:t>YOU!</a:t>
            </a:r>
            <a:endParaRPr lang="en-US" sz="1200" u="sng" dirty="0">
              <a:latin typeface="+mn-lt"/>
            </a:endParaRPr>
          </a:p>
          <a:p>
            <a:pPr marL="171450" indent="-171450">
              <a:buFont typeface="Arial" panose="020B0604020202020204" pitchFamily="34" charset="0"/>
              <a:buChar char="•"/>
            </a:pPr>
            <a:r>
              <a:rPr lang="en-US" sz="1200" dirty="0">
                <a:latin typeface="+mn-lt"/>
              </a:rPr>
              <a:t>It is important that we have </a:t>
            </a:r>
            <a:r>
              <a:rPr lang="en-US" sz="1200" b="1" dirty="0">
                <a:solidFill>
                  <a:srgbClr val="FF440B"/>
                </a:solidFill>
                <a:latin typeface="+mn-lt"/>
              </a:rPr>
              <a:t>true and accurate results </a:t>
            </a:r>
            <a:r>
              <a:rPr lang="en-US" sz="1200" dirty="0">
                <a:latin typeface="+mn-lt"/>
              </a:rPr>
              <a:t>so that you have an authentic Morrisby Profile</a:t>
            </a:r>
          </a:p>
          <a:p>
            <a:pPr marL="171450" indent="-171450">
              <a:buFont typeface="Arial" panose="020B0604020202020204" pitchFamily="34" charset="0"/>
              <a:buChar char="•"/>
            </a:pPr>
            <a:r>
              <a:rPr lang="en-US" sz="1200" dirty="0">
                <a:latin typeface="+mn-lt"/>
              </a:rPr>
              <a:t>It is important that </a:t>
            </a:r>
            <a:r>
              <a:rPr lang="en-US" sz="1200" b="1" dirty="0">
                <a:solidFill>
                  <a:srgbClr val="FF440B"/>
                </a:solidFill>
                <a:latin typeface="+mn-lt"/>
              </a:rPr>
              <a:t>all answers are your own </a:t>
            </a:r>
            <a:r>
              <a:rPr lang="en-US" sz="1200" dirty="0">
                <a:latin typeface="+mn-lt"/>
              </a:rPr>
              <a:t>to make sure the results reflect your strengths and preferences</a:t>
            </a:r>
          </a:p>
          <a:p>
            <a:pPr marL="171450" indent="-171450">
              <a:buFont typeface="Arial" panose="020B0604020202020204" pitchFamily="34" charset="0"/>
              <a:buChar char="•"/>
            </a:pPr>
            <a:r>
              <a:rPr lang="en-US" dirty="0"/>
              <a:t>This is not an exam, there is no pass or fail</a:t>
            </a:r>
          </a:p>
          <a:p>
            <a:pPr marL="171450" indent="-171450">
              <a:buFont typeface="Arial" panose="020B0604020202020204" pitchFamily="34" charset="0"/>
              <a:buChar char="•"/>
            </a:pPr>
            <a:endParaRPr lang="en-US" sz="1200" dirty="0">
              <a:latin typeface="+mn-lt"/>
            </a:endParaRPr>
          </a:p>
          <a:p>
            <a:r>
              <a:rPr lang="en-US" dirty="0"/>
              <a:t>Once your profiling is completed you will be able to access your own </a:t>
            </a:r>
            <a:r>
              <a:rPr lang="en-US" b="1" dirty="0"/>
              <a:t>personal report.</a:t>
            </a:r>
            <a:endParaRPr lang="en-US" b="1" i="1" dirty="0">
              <a:solidFill>
                <a:srgbClr val="FF3300"/>
              </a:solidFill>
              <a:latin typeface="+mn-lt"/>
            </a:endParaRPr>
          </a:p>
          <a:p>
            <a:r>
              <a:rPr lang="en-US" dirty="0"/>
              <a:t>What does a Morrisby profile report look like? ..</a:t>
            </a:r>
            <a:endParaRPr lang="en-AU" sz="1200" dirty="0">
              <a:latin typeface="+mn-lt"/>
            </a:endParaRPr>
          </a:p>
        </p:txBody>
      </p:sp>
      <p:sp>
        <p:nvSpPr>
          <p:cNvPr id="4" name="Slide Number Placeholder 3"/>
          <p:cNvSpPr>
            <a:spLocks noGrp="1"/>
          </p:cNvSpPr>
          <p:nvPr>
            <p:ph type="sldNum" sz="quarter" idx="5"/>
          </p:nvPr>
        </p:nvSpPr>
        <p:spPr/>
        <p:txBody>
          <a:bodyPr/>
          <a:lstStyle/>
          <a:p>
            <a:fld id="{6FCE992A-F314-49D0-9456-0836BDBAF5EC}" type="slidenum">
              <a:rPr lang="en-AU" smtClean="0"/>
              <a:t>8</a:t>
            </a:fld>
            <a:endParaRPr lang="en-AU"/>
          </a:p>
        </p:txBody>
      </p:sp>
    </p:spTree>
    <p:extLst>
      <p:ext uri="{BB962C8B-B14F-4D97-AF65-F5344CB8AC3E}">
        <p14:creationId xmlns:p14="http://schemas.microsoft.com/office/powerpoint/2010/main" val="31861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1" dirty="0">
                <a:latin typeface="+mn-lt"/>
              </a:rPr>
              <a:t>(Slide 9)</a:t>
            </a:r>
            <a:r>
              <a:rPr lang="en-GB" sz="1200" b="1" i="0" u="none" dirty="0">
                <a:latin typeface="+mn-lt"/>
              </a:rPr>
              <a:t> </a:t>
            </a:r>
            <a:r>
              <a:rPr lang="en-GB" sz="1200" b="1" i="0" u="sng" dirty="0">
                <a:latin typeface="+mn-lt"/>
              </a:rPr>
              <a:t>My Profile – Interests &amp; Personality</a:t>
            </a:r>
          </a:p>
          <a:p>
            <a:pPr lvl="0">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cs typeface="Arial" panose="020B0604020202020204" pitchFamily="34" charset="0"/>
              </a:rPr>
              <a:t>R</a:t>
            </a:r>
            <a:r>
              <a:rPr lang="en-GB" sz="1200" dirty="0">
                <a:latin typeface="+mn-lt"/>
                <a:cs typeface="Arial"/>
              </a:rPr>
              <a:t>esponses to Interests questions are summarised in </a:t>
            </a:r>
            <a:r>
              <a:rPr lang="en-GB" sz="1200" b="1" dirty="0">
                <a:latin typeface="+mn-lt"/>
                <a:cs typeface="Arial"/>
              </a:rPr>
              <a:t>bar graphs </a:t>
            </a:r>
            <a:r>
              <a:rPr lang="en-GB" sz="1200" dirty="0">
                <a:latin typeface="+mn-lt"/>
                <a:cs typeface="Arial"/>
              </a:rPr>
              <a:t>categorised into </a:t>
            </a:r>
            <a:r>
              <a:rPr lang="en-GB" sz="1200" b="1" dirty="0">
                <a:latin typeface="+mn-lt"/>
                <a:cs typeface="Arial"/>
              </a:rPr>
              <a:t>"People", "Information" </a:t>
            </a:r>
            <a:r>
              <a:rPr lang="en-GB" sz="1200" b="0" dirty="0">
                <a:latin typeface="+mn-lt"/>
                <a:cs typeface="Arial"/>
              </a:rPr>
              <a:t>and</a:t>
            </a:r>
            <a:r>
              <a:rPr lang="en-GB" sz="1200" b="1" dirty="0">
                <a:latin typeface="+mn-lt"/>
                <a:cs typeface="Arial"/>
              </a:rPr>
              <a:t>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cs typeface="Arial"/>
              </a:rPr>
              <a:t>Can further explore using “World of Work” link and specialist Interests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mn-lt"/>
                <a:cs typeface="Arial"/>
              </a:rPr>
              <a:t>Able to use </a:t>
            </a:r>
            <a:r>
              <a:rPr lang="en-GB" sz="1200" b="1" dirty="0">
                <a:latin typeface="+mn-lt"/>
                <a:cs typeface="Arial"/>
              </a:rPr>
              <a:t>Retake</a:t>
            </a:r>
            <a:r>
              <a:rPr lang="en-GB" sz="1200" dirty="0">
                <a:latin typeface="+mn-lt"/>
                <a:cs typeface="Arial"/>
              </a:rPr>
              <a:t> button anytime you feel results are no longer an accurate reflection of your interests</a:t>
            </a:r>
            <a:r>
              <a:rPr lang="en-GB" sz="1200" b="1" u="sng" dirty="0">
                <a:latin typeface="+mn-lt"/>
                <a:cs typeface="Arial"/>
              </a:rPr>
              <a:t>.</a:t>
            </a:r>
            <a:endParaRPr lang="en-GB" sz="1200" dirty="0">
              <a:latin typeface="+mn-lt"/>
              <a:cs typeface="Arial"/>
            </a:endParaRPr>
          </a:p>
        </p:txBody>
      </p:sp>
      <p:sp>
        <p:nvSpPr>
          <p:cNvPr id="4" name="Slide Number Placeholder 3"/>
          <p:cNvSpPr>
            <a:spLocks noGrp="1"/>
          </p:cNvSpPr>
          <p:nvPr>
            <p:ph type="sldNum" sz="quarter" idx="5"/>
          </p:nvPr>
        </p:nvSpPr>
        <p:spPr/>
        <p:txBody>
          <a:bodyPr/>
          <a:lstStyle/>
          <a:p>
            <a:fld id="{6FCE992A-F314-49D0-9456-0836BDBAF5EC}" type="slidenum">
              <a:rPr lang="en-AU" smtClean="0"/>
              <a:t>9</a:t>
            </a:fld>
            <a:endParaRPr lang="en-AU"/>
          </a:p>
        </p:txBody>
      </p:sp>
    </p:spTree>
    <p:extLst>
      <p:ext uri="{BB962C8B-B14F-4D97-AF65-F5344CB8AC3E}">
        <p14:creationId xmlns:p14="http://schemas.microsoft.com/office/powerpoint/2010/main" val="20563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8kZp4w69S2w?feature=oembed" TargetMode="External"/><Relationship Id="rId6" Type="http://schemas.openxmlformats.org/officeDocument/2006/relationships/image" Target="../media/image3.png"/><Relationship Id="rId5" Type="http://schemas.openxmlformats.org/officeDocument/2006/relationships/hyperlink" Target="https://www.youtube.com/watch?v=8kZp4w69S2w"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https://app.morrisby.com/practice-ques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 person, sitting&#10;&#10;Description automatically generated">
            <a:extLst>
              <a:ext uri="{FF2B5EF4-FFF2-40B4-BE49-F238E27FC236}">
                <a16:creationId xmlns:a16="http://schemas.microsoft.com/office/drawing/2014/main" id="{DC19F93F-E66A-4D46-836F-499BFE92065D}"/>
              </a:ext>
            </a:extLst>
          </p:cNvPr>
          <p:cNvPicPr>
            <a:picLocks noChangeAspect="1"/>
          </p:cNvPicPr>
          <p:nvPr/>
        </p:nvPicPr>
        <p:blipFill rotWithShape="1">
          <a:blip r:embed="rId3">
            <a:extLst>
              <a:ext uri="{28A0092B-C50C-407E-A947-70E740481C1C}">
                <a14:useLocalDpi xmlns:a14="http://schemas.microsoft.com/office/drawing/2010/main" val="0"/>
              </a:ext>
            </a:extLst>
          </a:blip>
          <a:srcRect l="718" t="137" r="1189" b="-137"/>
          <a:stretch/>
        </p:blipFill>
        <p:spPr>
          <a:xfrm>
            <a:off x="-304800" y="-238016"/>
            <a:ext cx="18819536" cy="10791716"/>
          </a:xfrm>
          <a:prstGeom prst="rect">
            <a:avLst/>
          </a:prstGeom>
        </p:spPr>
      </p:pic>
      <p:sp>
        <p:nvSpPr>
          <p:cNvPr id="3" name="Rectangle 2">
            <a:extLst>
              <a:ext uri="{FF2B5EF4-FFF2-40B4-BE49-F238E27FC236}">
                <a16:creationId xmlns:a16="http://schemas.microsoft.com/office/drawing/2014/main" id="{12D04783-2585-43C0-A177-A2D496190B38}"/>
              </a:ext>
            </a:extLst>
          </p:cNvPr>
          <p:cNvSpPr/>
          <p:nvPr/>
        </p:nvSpPr>
        <p:spPr>
          <a:xfrm rot="14599259" flipH="1">
            <a:off x="-397186" y="-229534"/>
            <a:ext cx="17959511" cy="10563719"/>
          </a:xfrm>
          <a:prstGeom prst="rect">
            <a:avLst/>
          </a:prstGeom>
          <a:gradFill flip="none" rotWithShape="1">
            <a:gsLst>
              <a:gs pos="5000">
                <a:srgbClr val="FF440B">
                  <a:alpha val="69804"/>
                </a:srgbClr>
              </a:gs>
              <a:gs pos="75000">
                <a:srgbClr val="003B61">
                  <a:alpha val="69804"/>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8">
            <a:extLst>
              <a:ext uri="{FF2B5EF4-FFF2-40B4-BE49-F238E27FC236}">
                <a16:creationId xmlns:a16="http://schemas.microsoft.com/office/drawing/2014/main" id="{9595C609-C346-445D-9799-4B47B0F17624}"/>
              </a:ext>
            </a:extLst>
          </p:cNvPr>
          <p:cNvSpPr txBox="1"/>
          <p:nvPr/>
        </p:nvSpPr>
        <p:spPr>
          <a:xfrm>
            <a:off x="0" y="3231014"/>
            <a:ext cx="18059400" cy="648767"/>
          </a:xfrm>
          <a:prstGeom prst="rect">
            <a:avLst/>
          </a:prstGeom>
        </p:spPr>
        <p:txBody>
          <a:bodyPr wrap="square" lIns="0" tIns="0" rIns="0" bIns="0" rtlCol="0" anchor="t">
            <a:spAutoFit/>
          </a:bodyPr>
          <a:lstStyle/>
          <a:p>
            <a:pPr algn="ctr">
              <a:lnSpc>
                <a:spcPts val="3960"/>
              </a:lnSpc>
            </a:pPr>
            <a:r>
              <a:rPr lang="en-US" sz="8800" dirty="0">
                <a:solidFill>
                  <a:schemeClr val="bg1"/>
                </a:solidFill>
                <a:latin typeface="Oswald" panose="00000500000000000000" pitchFamily="2" charset="0"/>
                <a:ea typeface="Cardo" panose="02020600000000000000" pitchFamily="18" charset="-79"/>
                <a:cs typeface="Cardo" panose="02020600000000000000" pitchFamily="18" charset="-79"/>
              </a:rPr>
              <a:t>My Career Insights</a:t>
            </a:r>
          </a:p>
        </p:txBody>
      </p:sp>
      <p:sp>
        <p:nvSpPr>
          <p:cNvPr id="5" name="Rectangle 4">
            <a:extLst>
              <a:ext uri="{FF2B5EF4-FFF2-40B4-BE49-F238E27FC236}">
                <a16:creationId xmlns:a16="http://schemas.microsoft.com/office/drawing/2014/main" id="{7272DC41-C486-435B-8C54-2436DBDE7295}"/>
              </a:ext>
            </a:extLst>
          </p:cNvPr>
          <p:cNvSpPr/>
          <p:nvPr/>
        </p:nvSpPr>
        <p:spPr>
          <a:xfrm rot="14599259" flipH="1">
            <a:off x="9343979" y="4933551"/>
            <a:ext cx="12949491" cy="297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7B4E0AC-32F0-43AB-A241-4D7F49C09158}"/>
              </a:ext>
            </a:extLst>
          </p:cNvPr>
          <p:cNvSpPr/>
          <p:nvPr/>
        </p:nvSpPr>
        <p:spPr>
          <a:xfrm rot="14599259" flipH="1">
            <a:off x="16326786" y="466924"/>
            <a:ext cx="3614581" cy="884062"/>
          </a:xfrm>
          <a:prstGeom prst="rect">
            <a:avLst/>
          </a:prstGeom>
          <a:gradFill>
            <a:gsLst>
              <a:gs pos="63000">
                <a:srgbClr val="5C4A58">
                  <a:alpha val="70000"/>
                </a:srgbClr>
              </a:gs>
              <a:gs pos="39000">
                <a:srgbClr val="A05551">
                  <a:alpha val="70000"/>
                </a:srgbClr>
              </a:gs>
              <a:gs pos="10000">
                <a:srgbClr val="FF440B"/>
              </a:gs>
              <a:gs pos="87000">
                <a:srgbClr val="003B61">
                  <a:alpha val="70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04F11289-4A61-4D05-8DF8-FE19855FB135}"/>
              </a:ext>
            </a:extLst>
          </p:cNvPr>
          <p:cNvSpPr/>
          <p:nvPr/>
        </p:nvSpPr>
        <p:spPr>
          <a:xfrm rot="14599259" flipH="1">
            <a:off x="-3412348" y="7296817"/>
            <a:ext cx="6621863" cy="2591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61B4DCE8-52F3-4322-84D3-88B99EAA8E90}"/>
              </a:ext>
            </a:extLst>
          </p:cNvPr>
          <p:cNvSpPr/>
          <p:nvPr/>
        </p:nvSpPr>
        <p:spPr>
          <a:xfrm rot="14599259" flipH="1">
            <a:off x="10373285" y="4201915"/>
            <a:ext cx="12282003" cy="884062"/>
          </a:xfrm>
          <a:prstGeom prst="rect">
            <a:avLst/>
          </a:prstGeom>
          <a:gradFill>
            <a:gsLst>
              <a:gs pos="63000">
                <a:srgbClr val="5C4A58">
                  <a:alpha val="70000"/>
                </a:srgbClr>
              </a:gs>
              <a:gs pos="39000">
                <a:srgbClr val="A05551">
                  <a:alpha val="70000"/>
                </a:srgbClr>
              </a:gs>
              <a:gs pos="10000">
                <a:srgbClr val="FF440B"/>
              </a:gs>
              <a:gs pos="87000">
                <a:srgbClr val="003B61">
                  <a:alpha val="70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6BFA7762-490E-481E-906C-1F90F8055FC5}"/>
              </a:ext>
            </a:extLst>
          </p:cNvPr>
          <p:cNvSpPr txBox="1"/>
          <p:nvPr/>
        </p:nvSpPr>
        <p:spPr>
          <a:xfrm>
            <a:off x="226736" y="4596815"/>
            <a:ext cx="18288000" cy="1113766"/>
          </a:xfrm>
          <a:prstGeom prst="rect">
            <a:avLst/>
          </a:prstGeom>
        </p:spPr>
        <p:txBody>
          <a:bodyPr wrap="square" lIns="0" tIns="0" rIns="0" bIns="0" rtlCol="0" anchor="t">
            <a:spAutoFit/>
          </a:bodyPr>
          <a:lstStyle/>
          <a:p>
            <a:pPr algn="ctr">
              <a:lnSpc>
                <a:spcPts val="3960"/>
              </a:lnSpc>
            </a:pPr>
            <a:endParaRPr lang="en-US" sz="6600" b="1" dirty="0">
              <a:solidFill>
                <a:schemeClr val="bg1"/>
              </a:solidFill>
              <a:latin typeface="Oswald" panose="00000500000000000000" pitchFamily="50" charset="0"/>
              <a:ea typeface="Cardo" panose="02020600000000000000" pitchFamily="18" charset="-79"/>
              <a:cs typeface="Cardo" panose="02020600000000000000" pitchFamily="18" charset="-79"/>
            </a:endParaRPr>
          </a:p>
          <a:p>
            <a:pPr algn="ctr">
              <a:lnSpc>
                <a:spcPts val="3960"/>
              </a:lnSpc>
            </a:pPr>
            <a:r>
              <a:rPr lang="en-US" sz="6600" b="1" dirty="0">
                <a:solidFill>
                  <a:schemeClr val="bg1"/>
                </a:solidFill>
                <a:latin typeface="Oswald" panose="00000500000000000000" pitchFamily="50" charset="0"/>
                <a:ea typeface="Cardo" panose="02020600000000000000" pitchFamily="18" charset="-79"/>
                <a:cs typeface="Cardo" panose="02020600000000000000" pitchFamily="18" charset="-79"/>
              </a:rPr>
              <a:t>‘Getting Prepared’ for</a:t>
            </a:r>
          </a:p>
        </p:txBody>
      </p:sp>
      <p:sp>
        <p:nvSpPr>
          <p:cNvPr id="11" name="TextBox 10">
            <a:extLst>
              <a:ext uri="{FF2B5EF4-FFF2-40B4-BE49-F238E27FC236}">
                <a16:creationId xmlns:a16="http://schemas.microsoft.com/office/drawing/2014/main" id="{35AF4EBB-44B7-4C6D-99F5-15CBC173613B}"/>
              </a:ext>
            </a:extLst>
          </p:cNvPr>
          <p:cNvSpPr txBox="1"/>
          <p:nvPr/>
        </p:nvSpPr>
        <p:spPr>
          <a:xfrm>
            <a:off x="28969" y="6225559"/>
            <a:ext cx="18288000" cy="600805"/>
          </a:xfrm>
          <a:prstGeom prst="rect">
            <a:avLst/>
          </a:prstGeom>
        </p:spPr>
        <p:txBody>
          <a:bodyPr wrap="square" lIns="0" tIns="0" rIns="0" bIns="0" rtlCol="0" anchor="t">
            <a:spAutoFit/>
          </a:bodyPr>
          <a:lstStyle/>
          <a:p>
            <a:pPr algn="ctr">
              <a:lnSpc>
                <a:spcPts val="3960"/>
              </a:lnSpc>
            </a:pPr>
            <a:r>
              <a:rPr lang="en-US" sz="6600" b="1" dirty="0">
                <a:solidFill>
                  <a:schemeClr val="bg1"/>
                </a:solidFill>
                <a:latin typeface="Oswald" panose="00000500000000000000" pitchFamily="50" charset="0"/>
                <a:ea typeface="Cardo" panose="02020600000000000000" pitchFamily="18" charset="-79"/>
                <a:cs typeface="Cardo" panose="02020600000000000000" pitchFamily="18" charset="-79"/>
              </a:rPr>
              <a:t>MORRISBY PROFILING</a:t>
            </a:r>
          </a:p>
        </p:txBody>
      </p:sp>
      <p:sp>
        <p:nvSpPr>
          <p:cNvPr id="2" name="TextBox 1">
            <a:extLst>
              <a:ext uri="{FF2B5EF4-FFF2-40B4-BE49-F238E27FC236}">
                <a16:creationId xmlns:a16="http://schemas.microsoft.com/office/drawing/2014/main" id="{8CC07BE1-4E3F-2E60-411C-133637925835}"/>
              </a:ext>
            </a:extLst>
          </p:cNvPr>
          <p:cNvSpPr txBox="1"/>
          <p:nvPr/>
        </p:nvSpPr>
        <p:spPr>
          <a:xfrm>
            <a:off x="4840613" y="7997125"/>
            <a:ext cx="8378173" cy="954107"/>
          </a:xfrm>
          <a:prstGeom prst="rect">
            <a:avLst/>
          </a:prstGeom>
          <a:noFill/>
        </p:spPr>
        <p:txBody>
          <a:bodyPr wrap="square" rtlCol="0">
            <a:spAutoFit/>
          </a:bodyPr>
          <a:lstStyle/>
          <a:p>
            <a:pPr algn="ctr"/>
            <a:r>
              <a:rPr lang="en-US" sz="2800" b="1" dirty="0">
                <a:latin typeface="Oswald" panose="00000500000000000000" pitchFamily="2" charset="0"/>
              </a:rPr>
              <a:t>&lt;school name&gt;</a:t>
            </a:r>
          </a:p>
          <a:p>
            <a:pPr algn="ctr"/>
            <a:r>
              <a:rPr lang="en-US" sz="2800" b="1" dirty="0">
                <a:latin typeface="Oswald" panose="00000500000000000000" pitchFamily="2" charset="0"/>
              </a:rPr>
              <a:t>&lt;date&gt;</a:t>
            </a:r>
            <a:endParaRPr lang="en-AU" sz="2800" b="1" dirty="0">
              <a:latin typeface="Oswald" panose="00000500000000000000" pitchFamily="2" charset="0"/>
            </a:endParaRPr>
          </a:p>
        </p:txBody>
      </p:sp>
    </p:spTree>
    <p:extLst>
      <p:ext uri="{BB962C8B-B14F-4D97-AF65-F5344CB8AC3E}">
        <p14:creationId xmlns:p14="http://schemas.microsoft.com/office/powerpoint/2010/main" val="395816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94CB40-8EA1-9B9C-43E6-E6AE77853638}"/>
              </a:ext>
            </a:extLst>
          </p:cNvPr>
          <p:cNvPicPr>
            <a:picLocks noChangeAspect="1"/>
          </p:cNvPicPr>
          <p:nvPr/>
        </p:nvPicPr>
        <p:blipFill>
          <a:blip r:embed="rId3"/>
          <a:stretch>
            <a:fillRect/>
          </a:stretch>
        </p:blipFill>
        <p:spPr>
          <a:xfrm>
            <a:off x="10134600" y="3695700"/>
            <a:ext cx="7162800" cy="6172200"/>
          </a:xfrm>
          <a:prstGeom prst="rect">
            <a:avLst/>
          </a:prstGeom>
          <a:ln w="28575">
            <a:solidFill>
              <a:schemeClr val="tx1"/>
            </a:solidFill>
          </a:ln>
        </p:spPr>
      </p:pic>
      <p:pic>
        <p:nvPicPr>
          <p:cNvPr id="2" name="Picture 1">
            <a:extLst>
              <a:ext uri="{FF2B5EF4-FFF2-40B4-BE49-F238E27FC236}">
                <a16:creationId xmlns:a16="http://schemas.microsoft.com/office/drawing/2014/main" id="{CF3A54F4-D8C3-A730-4C17-F70B2A74C7E0}"/>
              </a:ext>
            </a:extLst>
          </p:cNvPr>
          <p:cNvPicPr>
            <a:picLocks noChangeAspect="1"/>
          </p:cNvPicPr>
          <p:nvPr/>
        </p:nvPicPr>
        <p:blipFill>
          <a:blip r:embed="rId4"/>
          <a:stretch>
            <a:fillRect/>
          </a:stretch>
        </p:blipFill>
        <p:spPr>
          <a:xfrm>
            <a:off x="381000" y="-571500"/>
            <a:ext cx="8686800" cy="11582400"/>
          </a:xfrm>
          <a:prstGeom prst="rect">
            <a:avLst/>
          </a:prstGeom>
          <a:ln w="28575">
            <a:solidFill>
              <a:schemeClr val="tx1"/>
            </a:solidFill>
          </a:ln>
        </p:spPr>
      </p:pic>
      <p:sp>
        <p:nvSpPr>
          <p:cNvPr id="3" name="TextBox 2">
            <a:extLst>
              <a:ext uri="{FF2B5EF4-FFF2-40B4-BE49-F238E27FC236}">
                <a16:creationId xmlns:a16="http://schemas.microsoft.com/office/drawing/2014/main" id="{CBD6B940-9D94-9A3F-990C-4FE6A8EF6033}"/>
              </a:ext>
            </a:extLst>
          </p:cNvPr>
          <p:cNvSpPr txBox="1"/>
          <p:nvPr/>
        </p:nvSpPr>
        <p:spPr>
          <a:xfrm>
            <a:off x="8915400" y="1028700"/>
            <a:ext cx="9372600" cy="2118529"/>
          </a:xfrm>
          <a:prstGeom prst="rect">
            <a:avLst/>
          </a:prstGeom>
          <a:noFill/>
        </p:spPr>
        <p:txBody>
          <a:bodyPr wrap="square" rtlCol="0">
            <a:spAutoFit/>
          </a:bodyPr>
          <a:lstStyle/>
          <a:p>
            <a:pPr algn="ctr">
              <a:lnSpc>
                <a:spcPts val="7919"/>
              </a:lnSpc>
            </a:pPr>
            <a:r>
              <a:rPr lang="en-US" sz="9600" b="1" spc="-439" dirty="0">
                <a:solidFill>
                  <a:srgbClr val="003B61"/>
                </a:solidFill>
                <a:latin typeface="Oswald" panose="00000500000000000000" pitchFamily="50" charset="0"/>
              </a:rPr>
              <a:t>My Profile </a:t>
            </a:r>
          </a:p>
          <a:p>
            <a:pPr algn="ctr">
              <a:lnSpc>
                <a:spcPts val="7919"/>
              </a:lnSpc>
            </a:pPr>
            <a:r>
              <a:rPr lang="en-US" sz="6000" b="1" spc="-439" dirty="0">
                <a:solidFill>
                  <a:srgbClr val="FF3300"/>
                </a:solidFill>
                <a:latin typeface="Oswald" panose="00000500000000000000" pitchFamily="50" charset="0"/>
              </a:rPr>
              <a:t>Careers &amp; Subjects</a:t>
            </a:r>
          </a:p>
        </p:txBody>
      </p:sp>
    </p:spTree>
    <p:extLst>
      <p:ext uri="{BB962C8B-B14F-4D97-AF65-F5344CB8AC3E}">
        <p14:creationId xmlns:p14="http://schemas.microsoft.com/office/powerpoint/2010/main" val="2532159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6">
            <a:extLst>
              <a:ext uri="{FF2B5EF4-FFF2-40B4-BE49-F238E27FC236}">
                <a16:creationId xmlns:a16="http://schemas.microsoft.com/office/drawing/2014/main" id="{CD399719-8D22-4B3B-9A95-E8A241A2FB24}"/>
              </a:ext>
            </a:extLst>
          </p:cNvPr>
          <p:cNvSpPr txBox="1"/>
          <p:nvPr/>
        </p:nvSpPr>
        <p:spPr>
          <a:xfrm>
            <a:off x="9797193" y="1118017"/>
            <a:ext cx="8338407" cy="1934953"/>
          </a:xfrm>
          <a:prstGeom prst="rect">
            <a:avLst/>
          </a:prstGeom>
        </p:spPr>
        <p:txBody>
          <a:bodyPr wrap="square" lIns="0" tIns="0" rIns="0" bIns="0" rtlCol="0" anchor="t">
            <a:spAutoFit/>
          </a:bodyPr>
          <a:lstStyle/>
          <a:p>
            <a:pPr algn="ctr">
              <a:lnSpc>
                <a:spcPts val="7919"/>
              </a:lnSpc>
            </a:pPr>
            <a:r>
              <a:rPr lang="en-US" sz="9600" b="1" spc="-439" dirty="0">
                <a:solidFill>
                  <a:srgbClr val="003B61"/>
                </a:solidFill>
                <a:latin typeface="Oswald" panose="00000500000000000000" pitchFamily="50" charset="0"/>
              </a:rPr>
              <a:t>My Profile</a:t>
            </a:r>
            <a:r>
              <a:rPr lang="en-US" sz="9600" b="1" spc="-439" dirty="0">
                <a:solidFill>
                  <a:srgbClr val="FF3300"/>
                </a:solidFill>
                <a:latin typeface="Oswald" panose="00000500000000000000" pitchFamily="50" charset="0"/>
              </a:rPr>
              <a:t> </a:t>
            </a:r>
          </a:p>
          <a:p>
            <a:pPr algn="ctr">
              <a:lnSpc>
                <a:spcPts val="7919"/>
              </a:lnSpc>
            </a:pPr>
            <a:r>
              <a:rPr lang="en-US" sz="6000" b="1" spc="-439" dirty="0">
                <a:solidFill>
                  <a:srgbClr val="FF3300"/>
                </a:solidFill>
                <a:latin typeface="Oswald" panose="00000500000000000000" pitchFamily="50" charset="0"/>
              </a:rPr>
              <a:t>Aptitudes &amp; Work preferences</a:t>
            </a:r>
          </a:p>
        </p:txBody>
      </p:sp>
      <p:pic>
        <p:nvPicPr>
          <p:cNvPr id="3" name="Picture 2">
            <a:extLst>
              <a:ext uri="{FF2B5EF4-FFF2-40B4-BE49-F238E27FC236}">
                <a16:creationId xmlns:a16="http://schemas.microsoft.com/office/drawing/2014/main" id="{C1FD4246-0F0E-163D-1FA1-30585E48F9A8}"/>
              </a:ext>
            </a:extLst>
          </p:cNvPr>
          <p:cNvPicPr>
            <a:picLocks noChangeAspect="1"/>
          </p:cNvPicPr>
          <p:nvPr/>
        </p:nvPicPr>
        <p:blipFill>
          <a:blip r:embed="rId3"/>
          <a:stretch>
            <a:fillRect/>
          </a:stretch>
        </p:blipFill>
        <p:spPr>
          <a:xfrm>
            <a:off x="11125200" y="3785945"/>
            <a:ext cx="5514969" cy="5126450"/>
          </a:xfrm>
          <a:prstGeom prst="rect">
            <a:avLst/>
          </a:prstGeom>
          <a:ln w="28575">
            <a:solidFill>
              <a:schemeClr val="tx1"/>
            </a:solidFill>
          </a:ln>
        </p:spPr>
      </p:pic>
      <p:pic>
        <p:nvPicPr>
          <p:cNvPr id="10" name="Picture 9">
            <a:extLst>
              <a:ext uri="{FF2B5EF4-FFF2-40B4-BE49-F238E27FC236}">
                <a16:creationId xmlns:a16="http://schemas.microsoft.com/office/drawing/2014/main" id="{CF7FEC29-CED8-2838-3225-01D1C0AD7013}"/>
              </a:ext>
            </a:extLst>
          </p:cNvPr>
          <p:cNvPicPr>
            <a:picLocks noChangeAspect="1"/>
          </p:cNvPicPr>
          <p:nvPr/>
        </p:nvPicPr>
        <p:blipFill>
          <a:blip r:embed="rId4"/>
          <a:stretch>
            <a:fillRect/>
          </a:stretch>
        </p:blipFill>
        <p:spPr>
          <a:xfrm>
            <a:off x="457200" y="1045556"/>
            <a:ext cx="9339993" cy="5126450"/>
          </a:xfrm>
          <a:prstGeom prst="rect">
            <a:avLst/>
          </a:prstGeom>
          <a:ln w="28575">
            <a:solidFill>
              <a:schemeClr val="tx1"/>
            </a:solidFill>
          </a:ln>
        </p:spPr>
      </p:pic>
      <p:pic>
        <p:nvPicPr>
          <p:cNvPr id="15" name="Picture 14">
            <a:extLst>
              <a:ext uri="{FF2B5EF4-FFF2-40B4-BE49-F238E27FC236}">
                <a16:creationId xmlns:a16="http://schemas.microsoft.com/office/drawing/2014/main" id="{F6C637B4-DF03-6BA2-0D33-1B0713295CF7}"/>
              </a:ext>
            </a:extLst>
          </p:cNvPr>
          <p:cNvPicPr>
            <a:picLocks noChangeAspect="1"/>
          </p:cNvPicPr>
          <p:nvPr/>
        </p:nvPicPr>
        <p:blipFill>
          <a:blip r:embed="rId5"/>
          <a:stretch>
            <a:fillRect/>
          </a:stretch>
        </p:blipFill>
        <p:spPr>
          <a:xfrm>
            <a:off x="457200" y="6819900"/>
            <a:ext cx="9339993" cy="2103556"/>
          </a:xfrm>
          <a:prstGeom prst="rect">
            <a:avLst/>
          </a:prstGeom>
          <a:ln w="28575">
            <a:solidFill>
              <a:schemeClr val="tx1"/>
            </a:solidFill>
          </a:ln>
        </p:spPr>
      </p:pic>
    </p:spTree>
    <p:extLst>
      <p:ext uri="{BB962C8B-B14F-4D97-AF65-F5344CB8AC3E}">
        <p14:creationId xmlns:p14="http://schemas.microsoft.com/office/powerpoint/2010/main" val="2951483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96499-7212-A31B-D862-66106988EBD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1884789-EEE4-A1CE-4A05-5AA8BDA73CF1}"/>
              </a:ext>
            </a:extLst>
          </p:cNvPr>
          <p:cNvSpPr txBox="1"/>
          <p:nvPr/>
        </p:nvSpPr>
        <p:spPr>
          <a:xfrm>
            <a:off x="1752600" y="495300"/>
            <a:ext cx="14782800" cy="1323439"/>
          </a:xfrm>
          <a:prstGeom prst="rect">
            <a:avLst/>
          </a:prstGeom>
          <a:noFill/>
        </p:spPr>
        <p:txBody>
          <a:bodyPr wrap="square" rtlCol="0">
            <a:spAutoFit/>
          </a:bodyPr>
          <a:lstStyle/>
          <a:p>
            <a:pPr algn="ctr"/>
            <a:r>
              <a:rPr lang="en-US" sz="8000" b="1" dirty="0">
                <a:solidFill>
                  <a:srgbClr val="003B61"/>
                </a:solidFill>
                <a:latin typeface="Oswald" panose="00000500000000000000" pitchFamily="2" charset="0"/>
              </a:rPr>
              <a:t>Consent to </a:t>
            </a:r>
            <a:r>
              <a:rPr lang="en-US" sz="8000" b="1" dirty="0">
                <a:solidFill>
                  <a:srgbClr val="FF3300"/>
                </a:solidFill>
                <a:latin typeface="Oswald" panose="00000500000000000000" pitchFamily="2" charset="0"/>
              </a:rPr>
              <a:t>participate</a:t>
            </a:r>
            <a:r>
              <a:rPr lang="en-US" sz="8000" b="1" dirty="0">
                <a:solidFill>
                  <a:srgbClr val="003B61"/>
                </a:solidFill>
                <a:latin typeface="Oswald" panose="00000500000000000000" pitchFamily="2" charset="0"/>
              </a:rPr>
              <a:t> </a:t>
            </a:r>
          </a:p>
        </p:txBody>
      </p:sp>
      <p:pic>
        <p:nvPicPr>
          <p:cNvPr id="9" name="Picture 8">
            <a:extLst>
              <a:ext uri="{FF2B5EF4-FFF2-40B4-BE49-F238E27FC236}">
                <a16:creationId xmlns:a16="http://schemas.microsoft.com/office/drawing/2014/main" id="{F1494DFB-8731-B91E-A388-36AEC1DC3BF9}"/>
              </a:ext>
            </a:extLst>
          </p:cNvPr>
          <p:cNvPicPr>
            <a:picLocks noChangeAspect="1"/>
          </p:cNvPicPr>
          <p:nvPr/>
        </p:nvPicPr>
        <p:blipFill>
          <a:blip r:embed="rId3"/>
          <a:stretch>
            <a:fillRect/>
          </a:stretch>
        </p:blipFill>
        <p:spPr>
          <a:xfrm>
            <a:off x="7772400" y="3123871"/>
            <a:ext cx="4614553" cy="6666600"/>
          </a:xfrm>
          <a:prstGeom prst="rect">
            <a:avLst/>
          </a:prstGeom>
          <a:ln w="28575">
            <a:solidFill>
              <a:schemeClr val="tx1"/>
            </a:solidFill>
          </a:ln>
        </p:spPr>
      </p:pic>
      <p:pic>
        <p:nvPicPr>
          <p:cNvPr id="11" name="Picture 10">
            <a:extLst>
              <a:ext uri="{FF2B5EF4-FFF2-40B4-BE49-F238E27FC236}">
                <a16:creationId xmlns:a16="http://schemas.microsoft.com/office/drawing/2014/main" id="{575CB3E7-FCE7-F72A-884B-126BCD33CB10}"/>
              </a:ext>
            </a:extLst>
          </p:cNvPr>
          <p:cNvPicPr>
            <a:picLocks noChangeAspect="1"/>
          </p:cNvPicPr>
          <p:nvPr/>
        </p:nvPicPr>
        <p:blipFill>
          <a:blip r:embed="rId4"/>
          <a:stretch>
            <a:fillRect/>
          </a:stretch>
        </p:blipFill>
        <p:spPr>
          <a:xfrm>
            <a:off x="12518664" y="3123871"/>
            <a:ext cx="4641084" cy="6666600"/>
          </a:xfrm>
          <a:prstGeom prst="rect">
            <a:avLst/>
          </a:prstGeom>
          <a:ln w="28575">
            <a:solidFill>
              <a:schemeClr val="tx1"/>
            </a:solidFill>
          </a:ln>
        </p:spPr>
      </p:pic>
      <p:pic>
        <p:nvPicPr>
          <p:cNvPr id="3" name="Picture 2">
            <a:extLst>
              <a:ext uri="{FF2B5EF4-FFF2-40B4-BE49-F238E27FC236}">
                <a16:creationId xmlns:a16="http://schemas.microsoft.com/office/drawing/2014/main" id="{51870FF4-408F-2F2C-6D84-A1A0D57FD86F}"/>
              </a:ext>
            </a:extLst>
          </p:cNvPr>
          <p:cNvPicPr>
            <a:picLocks noChangeAspect="1"/>
          </p:cNvPicPr>
          <p:nvPr/>
        </p:nvPicPr>
        <p:blipFill>
          <a:blip r:embed="rId5"/>
          <a:stretch>
            <a:fillRect/>
          </a:stretch>
        </p:blipFill>
        <p:spPr>
          <a:xfrm>
            <a:off x="1295400" y="2155927"/>
            <a:ext cx="5311462" cy="7634544"/>
          </a:xfrm>
          <a:prstGeom prst="rect">
            <a:avLst/>
          </a:prstGeom>
        </p:spPr>
      </p:pic>
    </p:spTree>
    <p:extLst>
      <p:ext uri="{BB962C8B-B14F-4D97-AF65-F5344CB8AC3E}">
        <p14:creationId xmlns:p14="http://schemas.microsoft.com/office/powerpoint/2010/main" val="417829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C9AE2-6D94-E73A-9F55-F67DF86F7F0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D39F706-982A-B3FE-D365-390AF7BC3E3F}"/>
              </a:ext>
            </a:extLst>
          </p:cNvPr>
          <p:cNvSpPr/>
          <p:nvPr/>
        </p:nvSpPr>
        <p:spPr>
          <a:xfrm rot="15331572" flipH="1">
            <a:off x="-5035108" y="4522324"/>
            <a:ext cx="11235037" cy="1825246"/>
          </a:xfrm>
          <a:prstGeom prst="rect">
            <a:avLst/>
          </a:prstGeom>
          <a:gradFill>
            <a:gsLst>
              <a:gs pos="46883">
                <a:srgbClr val="854034">
                  <a:alpha val="70000"/>
                </a:srgbClr>
              </a:gs>
              <a:gs pos="69000">
                <a:srgbClr val="003B61">
                  <a:alpha val="70000"/>
                </a:srgbClr>
              </a:gs>
              <a:gs pos="19000">
                <a:srgbClr val="FF440B">
                  <a:alpha val="70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2A046C57-F4A1-63E3-8721-6422EA1FB38C}"/>
              </a:ext>
            </a:extLst>
          </p:cNvPr>
          <p:cNvSpPr/>
          <p:nvPr/>
        </p:nvSpPr>
        <p:spPr>
          <a:xfrm rot="4527325">
            <a:off x="-1622715" y="8559817"/>
            <a:ext cx="3622504" cy="384735"/>
          </a:xfrm>
          <a:prstGeom prst="rect">
            <a:avLst/>
          </a:prstGeom>
          <a:solidFill>
            <a:srgbClr val="003B6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4E1795B8-F87D-218D-3151-7F73E9FBCEB3}"/>
              </a:ext>
            </a:extLst>
          </p:cNvPr>
          <p:cNvSpPr txBox="1"/>
          <p:nvPr/>
        </p:nvSpPr>
        <p:spPr>
          <a:xfrm>
            <a:off x="2286000" y="2142678"/>
            <a:ext cx="5690051" cy="6001643"/>
          </a:xfrm>
          <a:prstGeom prst="rect">
            <a:avLst/>
          </a:prstGeom>
          <a:noFill/>
        </p:spPr>
        <p:txBody>
          <a:bodyPr wrap="square">
            <a:spAutoFit/>
          </a:bodyPr>
          <a:lstStyle/>
          <a:p>
            <a:pPr algn="ctr"/>
            <a:r>
              <a:rPr lang="en-US" sz="9600" b="1" dirty="0">
                <a:solidFill>
                  <a:srgbClr val="003B61"/>
                </a:solidFill>
                <a:latin typeface="Oswald" panose="00000500000000000000" pitchFamily="2" charset="0"/>
              </a:rPr>
              <a:t>My Career Insights (Morrisby) </a:t>
            </a:r>
            <a:r>
              <a:rPr lang="en-US" sz="9600" b="1" dirty="0">
                <a:solidFill>
                  <a:srgbClr val="FF3300"/>
                </a:solidFill>
                <a:latin typeface="Oswald" panose="00000500000000000000" pitchFamily="2" charset="0"/>
              </a:rPr>
              <a:t>Journey</a:t>
            </a:r>
            <a:endParaRPr lang="en-AU" sz="9600" b="1" dirty="0">
              <a:solidFill>
                <a:srgbClr val="FF3300"/>
              </a:solidFill>
              <a:latin typeface="Oswald" panose="00000500000000000000" pitchFamily="2" charset="0"/>
            </a:endParaRPr>
          </a:p>
        </p:txBody>
      </p:sp>
      <p:pic>
        <p:nvPicPr>
          <p:cNvPr id="4" name="Picture 3">
            <a:extLst>
              <a:ext uri="{FF2B5EF4-FFF2-40B4-BE49-F238E27FC236}">
                <a16:creationId xmlns:a16="http://schemas.microsoft.com/office/drawing/2014/main" id="{9FC02AA1-13C5-8B21-988C-27B7DAC11F8D}"/>
              </a:ext>
            </a:extLst>
          </p:cNvPr>
          <p:cNvPicPr>
            <a:picLocks noChangeAspect="1"/>
          </p:cNvPicPr>
          <p:nvPr/>
        </p:nvPicPr>
        <p:blipFill>
          <a:blip r:embed="rId3"/>
          <a:stretch>
            <a:fillRect/>
          </a:stretch>
        </p:blipFill>
        <p:spPr>
          <a:xfrm>
            <a:off x="8686800" y="319571"/>
            <a:ext cx="8534400" cy="9647858"/>
          </a:xfrm>
          <a:prstGeom prst="rect">
            <a:avLst/>
          </a:prstGeom>
        </p:spPr>
      </p:pic>
    </p:spTree>
    <p:extLst>
      <p:ext uri="{BB962C8B-B14F-4D97-AF65-F5344CB8AC3E}">
        <p14:creationId xmlns:p14="http://schemas.microsoft.com/office/powerpoint/2010/main" val="243100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title="MorrisbyPromo2022">
            <a:hlinkClick r:id="" action="ppaction://media"/>
            <a:extLst>
              <a:ext uri="{FF2B5EF4-FFF2-40B4-BE49-F238E27FC236}">
                <a16:creationId xmlns:a16="http://schemas.microsoft.com/office/drawing/2014/main" id="{B110E7CE-B46F-435A-828C-25C689DF5BA1}"/>
              </a:ext>
            </a:extLst>
          </p:cNvPr>
          <p:cNvPicPr>
            <a:picLocks noRot="1" noChangeAspect="1"/>
          </p:cNvPicPr>
          <p:nvPr>
            <a:videoFile r:link="rId1"/>
          </p:nvPr>
        </p:nvPicPr>
        <p:blipFill>
          <a:blip r:embed="rId4"/>
          <a:stretch>
            <a:fillRect/>
          </a:stretch>
        </p:blipFill>
        <p:spPr>
          <a:xfrm>
            <a:off x="8305800" y="4936304"/>
            <a:ext cx="7181065" cy="4057302"/>
          </a:xfrm>
          <a:prstGeom prst="rect">
            <a:avLst/>
          </a:prstGeom>
          <a:effectLst>
            <a:outerShdw blurRad="50800" dist="38100" dir="5400000" algn="t" rotWithShape="0">
              <a:prstClr val="black">
                <a:alpha val="55000"/>
              </a:prstClr>
            </a:outerShdw>
          </a:effectLst>
        </p:spPr>
      </p:pic>
      <p:sp>
        <p:nvSpPr>
          <p:cNvPr id="4" name="TextBox 16">
            <a:extLst>
              <a:ext uri="{FF2B5EF4-FFF2-40B4-BE49-F238E27FC236}">
                <a16:creationId xmlns:a16="http://schemas.microsoft.com/office/drawing/2014/main" id="{55CC25AD-1AE6-4CA5-9CC3-B1050DFCD02B}"/>
              </a:ext>
            </a:extLst>
          </p:cNvPr>
          <p:cNvSpPr txBox="1"/>
          <p:nvPr/>
        </p:nvSpPr>
        <p:spPr>
          <a:xfrm>
            <a:off x="8153400" y="885863"/>
            <a:ext cx="10608791" cy="1066574"/>
          </a:xfrm>
          <a:prstGeom prst="rect">
            <a:avLst/>
          </a:prstGeom>
        </p:spPr>
        <p:txBody>
          <a:bodyPr wrap="square" lIns="0" tIns="0" rIns="0" bIns="0" rtlCol="0" anchor="t">
            <a:spAutoFit/>
          </a:bodyPr>
          <a:lstStyle/>
          <a:p>
            <a:pPr>
              <a:lnSpc>
                <a:spcPts val="7919"/>
              </a:lnSpc>
            </a:pPr>
            <a:r>
              <a:rPr lang="en-US" sz="9000" b="1" spc="-300" dirty="0">
                <a:solidFill>
                  <a:srgbClr val="003B61"/>
                </a:solidFill>
                <a:latin typeface="Oswald" panose="00000500000000000000" pitchFamily="50" charset="0"/>
              </a:rPr>
              <a:t>What is </a:t>
            </a:r>
            <a:r>
              <a:rPr lang="en-US" sz="9000" b="1" spc="-300" dirty="0">
                <a:solidFill>
                  <a:srgbClr val="FF3300"/>
                </a:solidFill>
                <a:latin typeface="Oswald" panose="00000500000000000000" pitchFamily="50" charset="0"/>
              </a:rPr>
              <a:t>Morrisby?</a:t>
            </a:r>
          </a:p>
        </p:txBody>
      </p:sp>
      <p:sp>
        <p:nvSpPr>
          <p:cNvPr id="5" name="TextBox 4">
            <a:extLst>
              <a:ext uri="{FF2B5EF4-FFF2-40B4-BE49-F238E27FC236}">
                <a16:creationId xmlns:a16="http://schemas.microsoft.com/office/drawing/2014/main" id="{3B18F9D7-AFD2-47C4-B500-0C95F23929C3}"/>
              </a:ext>
            </a:extLst>
          </p:cNvPr>
          <p:cNvSpPr txBox="1"/>
          <p:nvPr/>
        </p:nvSpPr>
        <p:spPr>
          <a:xfrm>
            <a:off x="8153400" y="4139005"/>
            <a:ext cx="9220200" cy="477054"/>
          </a:xfrm>
          <a:prstGeom prst="rect">
            <a:avLst/>
          </a:prstGeom>
          <a:noFill/>
        </p:spPr>
        <p:txBody>
          <a:bodyPr wrap="square" rtlCol="0">
            <a:spAutoFit/>
          </a:bodyPr>
          <a:lstStyle/>
          <a:p>
            <a:r>
              <a:rPr lang="en-US" sz="2500" b="1" dirty="0">
                <a:solidFill>
                  <a:srgbClr val="FF3300"/>
                </a:solidFill>
                <a:latin typeface="PT Sans Pro Narrow Bold" panose="020B0706020203020204" pitchFamily="34" charset="0"/>
              </a:rPr>
              <a:t>Watch</a:t>
            </a:r>
            <a:r>
              <a:rPr lang="en-US" sz="2500" dirty="0">
                <a:solidFill>
                  <a:srgbClr val="001EA6"/>
                </a:solidFill>
                <a:latin typeface="Glacial Indifference" pitchFamily="50" charset="0"/>
              </a:rPr>
              <a:t> </a:t>
            </a:r>
            <a:r>
              <a:rPr lang="en-US" sz="2500" dirty="0">
                <a:solidFill>
                  <a:srgbClr val="003B61"/>
                </a:solidFill>
                <a:latin typeface="PT Sans Pro Narrow" panose="020B0506020203020204" pitchFamily="34" charset="0"/>
              </a:rPr>
              <a:t>this explanation of the Morrisby Profile.</a:t>
            </a:r>
          </a:p>
        </p:txBody>
      </p:sp>
      <p:sp>
        <p:nvSpPr>
          <p:cNvPr id="6" name="TextBox 5">
            <a:extLst>
              <a:ext uri="{FF2B5EF4-FFF2-40B4-BE49-F238E27FC236}">
                <a16:creationId xmlns:a16="http://schemas.microsoft.com/office/drawing/2014/main" id="{ABA903AF-C5AD-4E00-91BC-67412A7935CB}"/>
              </a:ext>
            </a:extLst>
          </p:cNvPr>
          <p:cNvSpPr txBox="1"/>
          <p:nvPr/>
        </p:nvSpPr>
        <p:spPr>
          <a:xfrm>
            <a:off x="7408391" y="9283125"/>
            <a:ext cx="8468994" cy="584775"/>
          </a:xfrm>
          <a:prstGeom prst="rect">
            <a:avLst/>
          </a:prstGeom>
          <a:noFill/>
        </p:spPr>
        <p:txBody>
          <a:bodyPr wrap="square">
            <a:spAutoFit/>
          </a:bodyPr>
          <a:lstStyle/>
          <a:p>
            <a:pPr algn="ctr"/>
            <a:r>
              <a:rPr lang="en-US" sz="1600" dirty="0">
                <a:solidFill>
                  <a:srgbClr val="003B61"/>
                </a:solidFill>
                <a:latin typeface="PT Sans Pro Narrow" panose="020B0506020203020204" pitchFamily="34" charset="0"/>
              </a:rPr>
              <a:t>If the video isn’t playing or allowing </a:t>
            </a:r>
            <a:r>
              <a:rPr lang="en-US" sz="1600" dirty="0" err="1">
                <a:solidFill>
                  <a:srgbClr val="003B61"/>
                </a:solidFill>
                <a:latin typeface="PT Sans Pro Narrow" panose="020B0506020203020204" pitchFamily="34" charset="0"/>
              </a:rPr>
              <a:t>fullscreen</a:t>
            </a:r>
            <a:r>
              <a:rPr lang="en-US" sz="1600">
                <a:solidFill>
                  <a:srgbClr val="003B61"/>
                </a:solidFill>
                <a:latin typeface="PT Sans Pro Narrow" panose="020B0506020203020204" pitchFamily="34" charset="0"/>
              </a:rPr>
              <a:t> view, </a:t>
            </a:r>
            <a:r>
              <a:rPr lang="en-US" sz="1600" dirty="0">
                <a:solidFill>
                  <a:srgbClr val="003B61"/>
                </a:solidFill>
                <a:latin typeface="PT Sans Pro Narrow" panose="020B0506020203020204" pitchFamily="34" charset="0"/>
              </a:rPr>
              <a:t>copy and paste this link into YouTube to watch it there instead</a:t>
            </a:r>
          </a:p>
          <a:p>
            <a:pPr algn="ctr"/>
            <a:r>
              <a:rPr lang="en-AU" sz="1600" b="0" i="1" dirty="0">
                <a:solidFill>
                  <a:srgbClr val="003B61"/>
                </a:solidFill>
                <a:effectLst/>
                <a:latin typeface="PT Sans Pro Narrow" panose="020B0506020203020204" pitchFamily="34" charset="0"/>
                <a:hlinkClick r:id="rId5" tooltip="https://www.youtube.com/watch?v=8kzp4w69s2w">
                  <a:extLst>
                    <a:ext uri="{A12FA001-AC4F-418D-AE19-62706E023703}">
                      <ahyp:hlinkClr xmlns:ahyp="http://schemas.microsoft.com/office/drawing/2018/hyperlinkcolor" val="tx"/>
                    </a:ext>
                  </a:extLst>
                </a:hlinkClick>
              </a:rPr>
              <a:t>https://www.youtube.com/watch?v=8kZp4w69S2w</a:t>
            </a:r>
            <a:endParaRPr lang="en-US" sz="1600" i="1" dirty="0">
              <a:solidFill>
                <a:srgbClr val="003B61"/>
              </a:solidFill>
              <a:latin typeface="PT Sans Pro Narrow" panose="020B0506020203020204" pitchFamily="34" charset="0"/>
            </a:endParaRPr>
          </a:p>
        </p:txBody>
      </p:sp>
      <p:sp>
        <p:nvSpPr>
          <p:cNvPr id="12" name="TextBox 11">
            <a:extLst>
              <a:ext uri="{FF2B5EF4-FFF2-40B4-BE49-F238E27FC236}">
                <a16:creationId xmlns:a16="http://schemas.microsoft.com/office/drawing/2014/main" id="{C9DB3796-87E9-4D97-9B1E-B6D640E7F085}"/>
              </a:ext>
            </a:extLst>
          </p:cNvPr>
          <p:cNvSpPr txBox="1"/>
          <p:nvPr/>
        </p:nvSpPr>
        <p:spPr>
          <a:xfrm>
            <a:off x="8009495" y="1969129"/>
            <a:ext cx="10896600" cy="2677656"/>
          </a:xfrm>
          <a:prstGeom prst="rect">
            <a:avLst/>
          </a:prstGeom>
          <a:noFill/>
        </p:spPr>
        <p:txBody>
          <a:bodyPr wrap="square" rtlCol="0">
            <a:spAutoFit/>
          </a:bodyPr>
          <a:lstStyle/>
          <a:p>
            <a:pPr marL="457200" indent="-457200">
              <a:buClr>
                <a:srgbClr val="003B61"/>
              </a:buClr>
              <a:buSzPct val="80000"/>
              <a:buFont typeface="Arial" panose="020B0604020202020204" pitchFamily="34" charset="0"/>
              <a:buChar char="•"/>
            </a:pPr>
            <a:r>
              <a:rPr lang="en-US" sz="2800" dirty="0">
                <a:solidFill>
                  <a:srgbClr val="003B61"/>
                </a:solidFill>
                <a:latin typeface="PT Sans Pro Narrow" panose="020B0506020203020204" pitchFamily="34" charset="0"/>
              </a:rPr>
              <a:t>Series of </a:t>
            </a:r>
            <a:r>
              <a:rPr lang="en-US" sz="2800" dirty="0">
                <a:solidFill>
                  <a:srgbClr val="FF3300"/>
                </a:solidFill>
                <a:latin typeface="PT Sans Pro Narrow Bold" panose="020B0706020203020204" pitchFamily="34" charset="0"/>
              </a:rPr>
              <a:t>short questionnaires </a:t>
            </a:r>
            <a:r>
              <a:rPr lang="en-US" sz="2800" dirty="0">
                <a:solidFill>
                  <a:srgbClr val="003B61"/>
                </a:solidFill>
                <a:latin typeface="PT Sans Pro Narrow" panose="020B0506020203020204" pitchFamily="34" charset="0"/>
              </a:rPr>
              <a:t>and </a:t>
            </a:r>
            <a:r>
              <a:rPr lang="en-US" sz="2800" dirty="0">
                <a:solidFill>
                  <a:srgbClr val="FF3300"/>
                </a:solidFill>
                <a:latin typeface="PT Sans Pro Narrow Bold" panose="020B0706020203020204" pitchFamily="34" charset="0"/>
              </a:rPr>
              <a:t>quizzes</a:t>
            </a:r>
            <a:endParaRPr lang="en-US" sz="2800" dirty="0">
              <a:solidFill>
                <a:srgbClr val="FF3300"/>
              </a:solidFill>
              <a:latin typeface="PT Sans Pro Narrow" panose="020B0506020203020204" pitchFamily="34" charset="0"/>
            </a:endParaRPr>
          </a:p>
          <a:p>
            <a:pPr marL="457200" indent="-457200">
              <a:buClr>
                <a:srgbClr val="003B61"/>
              </a:buClr>
              <a:buSzPct val="80000"/>
              <a:buFont typeface="Arial" panose="020B0604020202020204" pitchFamily="34" charset="0"/>
              <a:buChar char="•"/>
            </a:pPr>
            <a:r>
              <a:rPr lang="en-US" sz="2800" dirty="0">
                <a:solidFill>
                  <a:srgbClr val="003B61"/>
                </a:solidFill>
                <a:latin typeface="PT Sans Pro Narrow" panose="020B0506020203020204" pitchFamily="34" charset="0"/>
              </a:rPr>
              <a:t>Profiles your verbal, numerical, abstract, spatial and mechanical aptitudes</a:t>
            </a:r>
          </a:p>
          <a:p>
            <a:pPr marL="457200" indent="-457200">
              <a:buClr>
                <a:srgbClr val="003B61"/>
              </a:buClr>
              <a:buSzPct val="80000"/>
              <a:buFont typeface="Arial" panose="020B0604020202020204" pitchFamily="34" charset="0"/>
              <a:buChar char="•"/>
            </a:pPr>
            <a:r>
              <a:rPr lang="en-US" sz="2800" dirty="0">
                <a:solidFill>
                  <a:srgbClr val="003B61"/>
                </a:solidFill>
                <a:latin typeface="PT Sans Pro Narrow" panose="020B0506020203020204" pitchFamily="34" charset="0"/>
              </a:rPr>
              <a:t>Incorporates your talents, motivations, personality and work preferences.</a:t>
            </a:r>
          </a:p>
          <a:p>
            <a:pPr marL="457200" indent="-457200">
              <a:buClr>
                <a:srgbClr val="003B61"/>
              </a:buClr>
              <a:buSzPct val="80000"/>
              <a:buFont typeface="Arial" panose="020B0604020202020204" pitchFamily="34" charset="0"/>
              <a:buChar char="•"/>
            </a:pPr>
            <a:endParaRPr lang="en-US" sz="2800" dirty="0">
              <a:solidFill>
                <a:srgbClr val="003B61"/>
              </a:solidFill>
              <a:latin typeface="PT Sans Pro Narrow" panose="020B0506020203020204" pitchFamily="34" charset="0"/>
            </a:endParaRPr>
          </a:p>
        </p:txBody>
      </p:sp>
      <p:pic>
        <p:nvPicPr>
          <p:cNvPr id="9" name="Picture 8">
            <a:extLst>
              <a:ext uri="{FF2B5EF4-FFF2-40B4-BE49-F238E27FC236}">
                <a16:creationId xmlns:a16="http://schemas.microsoft.com/office/drawing/2014/main" id="{C94DCAC9-7E32-1CA0-B69B-85739F0A50FC}"/>
              </a:ext>
            </a:extLst>
          </p:cNvPr>
          <p:cNvPicPr>
            <a:picLocks noChangeAspect="1"/>
          </p:cNvPicPr>
          <p:nvPr/>
        </p:nvPicPr>
        <p:blipFill>
          <a:blip r:embed="rId6"/>
          <a:stretch>
            <a:fillRect/>
          </a:stretch>
        </p:blipFill>
        <p:spPr>
          <a:xfrm>
            <a:off x="1" y="0"/>
            <a:ext cx="8009494" cy="10287000"/>
          </a:xfrm>
          <a:prstGeom prst="rect">
            <a:avLst/>
          </a:prstGeom>
        </p:spPr>
      </p:pic>
    </p:spTree>
    <p:extLst>
      <p:ext uri="{BB962C8B-B14F-4D97-AF65-F5344CB8AC3E}">
        <p14:creationId xmlns:p14="http://schemas.microsoft.com/office/powerpoint/2010/main" val="114879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1B5C2-ECF8-62F9-6531-3C67F54054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2DDEF6B-1B44-12C6-21E6-4797EAE6E0EB}"/>
              </a:ext>
            </a:extLst>
          </p:cNvPr>
          <p:cNvSpPr txBox="1"/>
          <p:nvPr/>
        </p:nvSpPr>
        <p:spPr>
          <a:xfrm>
            <a:off x="533400" y="1790700"/>
            <a:ext cx="4038600" cy="5878532"/>
          </a:xfrm>
          <a:prstGeom prst="rect">
            <a:avLst/>
          </a:prstGeom>
          <a:noFill/>
        </p:spPr>
        <p:txBody>
          <a:bodyPr wrap="square" rtlCol="0">
            <a:spAutoFit/>
          </a:bodyPr>
          <a:lstStyle/>
          <a:p>
            <a:pPr algn="ctr"/>
            <a:r>
              <a:rPr lang="en-US" sz="9000" b="1" dirty="0">
                <a:solidFill>
                  <a:srgbClr val="FF440B"/>
                </a:solidFill>
                <a:latin typeface="Oswald" panose="00000500000000000000" pitchFamily="2" charset="0"/>
              </a:rPr>
              <a:t>Why</a:t>
            </a:r>
            <a:r>
              <a:rPr lang="en-US" sz="7200" b="1" dirty="0">
                <a:solidFill>
                  <a:srgbClr val="FF440B"/>
                </a:solidFill>
                <a:latin typeface="Oswald" panose="00000500000000000000" pitchFamily="2" charset="0"/>
              </a:rPr>
              <a:t> </a:t>
            </a:r>
            <a:r>
              <a:rPr lang="en-US" sz="7200" b="1" dirty="0">
                <a:solidFill>
                  <a:srgbClr val="003B61"/>
                </a:solidFill>
                <a:latin typeface="Oswald" panose="00000500000000000000" pitchFamily="2" charset="0"/>
              </a:rPr>
              <a:t>complete</a:t>
            </a:r>
            <a:r>
              <a:rPr lang="en-US" sz="7200" b="1" dirty="0">
                <a:solidFill>
                  <a:srgbClr val="FF440B"/>
                </a:solidFill>
                <a:latin typeface="Oswald" panose="00000500000000000000" pitchFamily="2" charset="0"/>
              </a:rPr>
              <a:t> </a:t>
            </a:r>
          </a:p>
          <a:p>
            <a:pPr algn="ctr"/>
            <a:r>
              <a:rPr lang="en-US" sz="7200" b="1" dirty="0">
                <a:solidFill>
                  <a:srgbClr val="003B61"/>
                </a:solidFill>
                <a:latin typeface="Oswald" panose="00000500000000000000" pitchFamily="2" charset="0"/>
              </a:rPr>
              <a:t>the Morrisby Profile? </a:t>
            </a:r>
            <a:r>
              <a:rPr lang="en-US" sz="7200" b="1" dirty="0">
                <a:solidFill>
                  <a:srgbClr val="FF440B"/>
                </a:solidFill>
                <a:latin typeface="Oswald" panose="00000500000000000000" pitchFamily="2" charset="0"/>
              </a:rPr>
              <a:t>  </a:t>
            </a:r>
          </a:p>
        </p:txBody>
      </p:sp>
      <p:pic>
        <p:nvPicPr>
          <p:cNvPr id="4" name="Picture 3">
            <a:extLst>
              <a:ext uri="{FF2B5EF4-FFF2-40B4-BE49-F238E27FC236}">
                <a16:creationId xmlns:a16="http://schemas.microsoft.com/office/drawing/2014/main" id="{FE015F5E-132A-6E61-0DC9-830818E4DD02}"/>
              </a:ext>
            </a:extLst>
          </p:cNvPr>
          <p:cNvPicPr>
            <a:picLocks noChangeAspect="1"/>
          </p:cNvPicPr>
          <p:nvPr/>
        </p:nvPicPr>
        <p:blipFill>
          <a:blip r:embed="rId3"/>
          <a:stretch>
            <a:fillRect/>
          </a:stretch>
        </p:blipFill>
        <p:spPr>
          <a:xfrm>
            <a:off x="5181600" y="0"/>
            <a:ext cx="13106400" cy="10310353"/>
          </a:xfrm>
          <a:prstGeom prst="rect">
            <a:avLst/>
          </a:prstGeom>
          <a:ln w="28575">
            <a:solidFill>
              <a:schemeClr val="tx1"/>
            </a:solidFill>
          </a:ln>
        </p:spPr>
      </p:pic>
    </p:spTree>
    <p:extLst>
      <p:ext uri="{BB962C8B-B14F-4D97-AF65-F5344CB8AC3E}">
        <p14:creationId xmlns:p14="http://schemas.microsoft.com/office/powerpoint/2010/main" val="1904996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944FB9-BA72-420F-993A-29915632133A}"/>
              </a:ext>
            </a:extLst>
          </p:cNvPr>
          <p:cNvSpPr txBox="1"/>
          <p:nvPr/>
        </p:nvSpPr>
        <p:spPr>
          <a:xfrm>
            <a:off x="3048001" y="2816016"/>
            <a:ext cx="13335000" cy="1661993"/>
          </a:xfrm>
          <a:prstGeom prst="rect">
            <a:avLst/>
          </a:prstGeom>
          <a:noFill/>
        </p:spPr>
        <p:txBody>
          <a:bodyPr wrap="square" rtlCol="0">
            <a:spAutoFit/>
          </a:bodyPr>
          <a:lstStyle/>
          <a:p>
            <a:r>
              <a:rPr lang="en-US" sz="2800" dirty="0">
                <a:solidFill>
                  <a:srgbClr val="003B61"/>
                </a:solidFill>
                <a:latin typeface="PT Sans Pro Narrow" panose="020B0506020203020204" pitchFamily="34" charset="0"/>
              </a:rPr>
              <a:t>Open a new browser and go to -&gt; </a:t>
            </a:r>
            <a:r>
              <a:rPr lang="en-US" sz="2800" dirty="0">
                <a:solidFill>
                  <a:srgbClr val="003B61"/>
                </a:solidFill>
                <a:latin typeface="PT Sans Pro Narrow" panose="020B0506020203020204" pitchFamily="34" charset="0"/>
                <a:hlinkClick r:id="rId3" action="ppaction://hlinksldjump"/>
              </a:rPr>
              <a:t>app.morrisby.com/practice-questions</a:t>
            </a:r>
            <a:endParaRPr lang="en-US" sz="2800" u="sng" dirty="0">
              <a:solidFill>
                <a:srgbClr val="FF440B"/>
              </a:solidFill>
              <a:latin typeface="PT Sans Pro Narrow Bold" panose="020B0706020203020204" pitchFamily="34" charset="0"/>
            </a:endParaRPr>
          </a:p>
          <a:p>
            <a:endParaRPr lang="en-US" dirty="0">
              <a:solidFill>
                <a:srgbClr val="FF440B"/>
              </a:solidFill>
              <a:latin typeface="PT Sans Pro Narrow Bold" panose="020B0706020203020204" pitchFamily="34" charset="0"/>
            </a:endParaRPr>
          </a:p>
          <a:p>
            <a:r>
              <a:rPr lang="en-US" sz="2800" dirty="0">
                <a:solidFill>
                  <a:srgbClr val="003B61"/>
                </a:solidFill>
                <a:latin typeface="PT Sans Pro Narrow" panose="020B0506020203020204" pitchFamily="34" charset="0"/>
              </a:rPr>
              <a:t>These practice aptitude questions are designed to </a:t>
            </a:r>
            <a:r>
              <a:rPr lang="en-US" sz="2800" dirty="0" err="1">
                <a:solidFill>
                  <a:srgbClr val="003B61"/>
                </a:solidFill>
                <a:latin typeface="PT Sans Pro Narrow" panose="020B0506020203020204" pitchFamily="34" charset="0"/>
              </a:rPr>
              <a:t>familiarise</a:t>
            </a:r>
            <a:r>
              <a:rPr lang="en-US" sz="2800" dirty="0">
                <a:solidFill>
                  <a:srgbClr val="003B61"/>
                </a:solidFill>
                <a:latin typeface="PT Sans Pro Narrow" panose="020B0506020203020204" pitchFamily="34" charset="0"/>
              </a:rPr>
              <a:t> you with the style of questions you will be answering in your profiling session.</a:t>
            </a:r>
          </a:p>
        </p:txBody>
      </p:sp>
      <p:sp>
        <p:nvSpPr>
          <p:cNvPr id="4" name="TextBox 3">
            <a:extLst>
              <a:ext uri="{FF2B5EF4-FFF2-40B4-BE49-F238E27FC236}">
                <a16:creationId xmlns:a16="http://schemas.microsoft.com/office/drawing/2014/main" id="{3C102C91-127F-405A-9CF4-0D11C8337336}"/>
              </a:ext>
            </a:extLst>
          </p:cNvPr>
          <p:cNvSpPr txBox="1"/>
          <p:nvPr/>
        </p:nvSpPr>
        <p:spPr>
          <a:xfrm>
            <a:off x="5562601" y="9356431"/>
            <a:ext cx="8077200" cy="584775"/>
          </a:xfrm>
          <a:prstGeom prst="rect">
            <a:avLst/>
          </a:prstGeom>
          <a:noFill/>
        </p:spPr>
        <p:txBody>
          <a:bodyPr wrap="square">
            <a:spAutoFit/>
          </a:bodyPr>
          <a:lstStyle/>
          <a:p>
            <a:pPr algn="ctr"/>
            <a:r>
              <a:rPr lang="en-US" sz="1600" dirty="0">
                <a:solidFill>
                  <a:srgbClr val="003B61"/>
                </a:solidFill>
                <a:latin typeface="PT Sans Pro Narrow" panose="020B0506020203020204" pitchFamily="34" charset="0"/>
              </a:rPr>
              <a:t>If clicking on the image isn’t working, copy and paste this link into the URL bar instead</a:t>
            </a:r>
          </a:p>
          <a:p>
            <a:pPr algn="ctr"/>
            <a:r>
              <a:rPr lang="en-AU" sz="1600" i="1" dirty="0">
                <a:solidFill>
                  <a:srgbClr val="003B61"/>
                </a:solidFill>
                <a:latin typeface="PT Sans Pro Narrow" panose="020B0506020203020204" pitchFamily="34" charset="0"/>
                <a:hlinkClick r:id="rId4">
                  <a:extLst>
                    <a:ext uri="{A12FA001-AC4F-418D-AE19-62706E023703}">
                      <ahyp:hlinkClr xmlns:ahyp="http://schemas.microsoft.com/office/drawing/2018/hyperlinkcolor" val="tx"/>
                    </a:ext>
                  </a:extLst>
                </a:hlinkClick>
              </a:rPr>
              <a:t>https://app.morrisby.com/practice-questions</a:t>
            </a:r>
            <a:r>
              <a:rPr lang="en-AU" sz="1600" i="1" dirty="0">
                <a:solidFill>
                  <a:srgbClr val="003B61"/>
                </a:solidFill>
                <a:latin typeface="PT Sans Pro Narrow" panose="020B0506020203020204" pitchFamily="34" charset="0"/>
              </a:rPr>
              <a:t> </a:t>
            </a:r>
          </a:p>
        </p:txBody>
      </p:sp>
      <p:sp>
        <p:nvSpPr>
          <p:cNvPr id="7" name="TextBox 16">
            <a:extLst>
              <a:ext uri="{FF2B5EF4-FFF2-40B4-BE49-F238E27FC236}">
                <a16:creationId xmlns:a16="http://schemas.microsoft.com/office/drawing/2014/main" id="{A170565B-2854-4B29-842C-18E143B432A9}"/>
              </a:ext>
            </a:extLst>
          </p:cNvPr>
          <p:cNvSpPr txBox="1"/>
          <p:nvPr/>
        </p:nvSpPr>
        <p:spPr>
          <a:xfrm>
            <a:off x="3048001" y="1126956"/>
            <a:ext cx="13335000" cy="1509003"/>
          </a:xfrm>
          <a:prstGeom prst="rect">
            <a:avLst/>
          </a:prstGeom>
        </p:spPr>
        <p:txBody>
          <a:bodyPr wrap="square" lIns="0" tIns="0" rIns="0" bIns="0" rtlCol="0" anchor="t">
            <a:spAutoFit/>
          </a:bodyPr>
          <a:lstStyle/>
          <a:p>
            <a:pPr algn="ctr">
              <a:lnSpc>
                <a:spcPts val="6000"/>
              </a:lnSpc>
            </a:pPr>
            <a:r>
              <a:rPr lang="en-US" sz="9000" b="1" spc="-439" dirty="0">
                <a:solidFill>
                  <a:srgbClr val="003B61"/>
                </a:solidFill>
                <a:latin typeface="Oswald" panose="00000500000000000000" pitchFamily="50" charset="0"/>
              </a:rPr>
              <a:t>What do the quizzes </a:t>
            </a:r>
            <a:r>
              <a:rPr lang="en-US" sz="9000" b="1" spc="-439" dirty="0">
                <a:solidFill>
                  <a:srgbClr val="FF440B"/>
                </a:solidFill>
                <a:latin typeface="Oswald" panose="00000500000000000000" pitchFamily="50" charset="0"/>
              </a:rPr>
              <a:t>look like? </a:t>
            </a:r>
            <a:r>
              <a:rPr lang="en-US" sz="4800" b="1" spc="-439" dirty="0">
                <a:solidFill>
                  <a:schemeClr val="tx2"/>
                </a:solidFill>
                <a:latin typeface="Oswald" panose="00000500000000000000" pitchFamily="50" charset="0"/>
              </a:rPr>
              <a:t> </a:t>
            </a:r>
          </a:p>
          <a:p>
            <a:pPr algn="ctr">
              <a:lnSpc>
                <a:spcPts val="6000"/>
              </a:lnSpc>
            </a:pPr>
            <a:r>
              <a:rPr lang="en-US" sz="4800" b="1" i="1" spc="-439" dirty="0">
                <a:solidFill>
                  <a:srgbClr val="FF3300"/>
                </a:solidFill>
                <a:latin typeface="+mj-lt"/>
              </a:rPr>
              <a:t>- Aptitude examples</a:t>
            </a:r>
          </a:p>
        </p:txBody>
      </p:sp>
      <p:pic>
        <p:nvPicPr>
          <p:cNvPr id="10" name="Picture 9" descr="Graphical user interface, text, application&#10;&#10;Description automatically generated">
            <a:hlinkClick r:id="rId4"/>
            <a:extLst>
              <a:ext uri="{FF2B5EF4-FFF2-40B4-BE49-F238E27FC236}">
                <a16:creationId xmlns:a16="http://schemas.microsoft.com/office/drawing/2014/main" id="{48E3465F-2B88-4A79-8E66-1B3720DD03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101" y="4676533"/>
            <a:ext cx="9982200" cy="4679898"/>
          </a:xfrm>
          <a:prstGeom prst="rect">
            <a:avLst/>
          </a:prstGeom>
          <a:effectLst>
            <a:outerShdw blurRad="50800" dist="38100" dir="5400000" algn="t" rotWithShape="0">
              <a:prstClr val="black">
                <a:alpha val="55000"/>
              </a:prstClr>
            </a:outerShdw>
          </a:effectLst>
        </p:spPr>
      </p:pic>
      <p:pic>
        <p:nvPicPr>
          <p:cNvPr id="3" name="Picture 2">
            <a:extLst>
              <a:ext uri="{FF2B5EF4-FFF2-40B4-BE49-F238E27FC236}">
                <a16:creationId xmlns:a16="http://schemas.microsoft.com/office/drawing/2014/main" id="{425BB3F9-B2A1-5B2C-0CC0-EDC38968C967}"/>
              </a:ext>
            </a:extLst>
          </p:cNvPr>
          <p:cNvPicPr>
            <a:picLocks noChangeAspect="1"/>
          </p:cNvPicPr>
          <p:nvPr/>
        </p:nvPicPr>
        <p:blipFill>
          <a:blip r:embed="rId6"/>
          <a:stretch>
            <a:fillRect/>
          </a:stretch>
        </p:blipFill>
        <p:spPr>
          <a:xfrm>
            <a:off x="-1761699" y="35642"/>
            <a:ext cx="4343400" cy="10763072"/>
          </a:xfrm>
          <a:prstGeom prst="rect">
            <a:avLst/>
          </a:prstGeom>
        </p:spPr>
      </p:pic>
      <p:pic>
        <p:nvPicPr>
          <p:cNvPr id="5" name="Picture 4">
            <a:extLst>
              <a:ext uri="{FF2B5EF4-FFF2-40B4-BE49-F238E27FC236}">
                <a16:creationId xmlns:a16="http://schemas.microsoft.com/office/drawing/2014/main" id="{093B45F1-3EC3-2A0A-1F64-DB13F051FFCC}"/>
              </a:ext>
            </a:extLst>
          </p:cNvPr>
          <p:cNvPicPr>
            <a:picLocks noChangeAspect="1"/>
          </p:cNvPicPr>
          <p:nvPr/>
        </p:nvPicPr>
        <p:blipFill>
          <a:blip r:embed="rId7"/>
          <a:stretch>
            <a:fillRect/>
          </a:stretch>
        </p:blipFill>
        <p:spPr>
          <a:xfrm>
            <a:off x="-533400" y="6972300"/>
            <a:ext cx="1292464" cy="3609145"/>
          </a:xfrm>
          <a:prstGeom prst="rect">
            <a:avLst/>
          </a:prstGeom>
        </p:spPr>
      </p:pic>
    </p:spTree>
    <p:extLst>
      <p:ext uri="{BB962C8B-B14F-4D97-AF65-F5344CB8AC3E}">
        <p14:creationId xmlns:p14="http://schemas.microsoft.com/office/powerpoint/2010/main" val="79730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6">
            <a:extLst>
              <a:ext uri="{FF2B5EF4-FFF2-40B4-BE49-F238E27FC236}">
                <a16:creationId xmlns:a16="http://schemas.microsoft.com/office/drawing/2014/main" id="{4F70C3B6-2950-4784-9FC4-6B53D21BA19B}"/>
              </a:ext>
            </a:extLst>
          </p:cNvPr>
          <p:cNvSpPr txBox="1"/>
          <p:nvPr/>
        </p:nvSpPr>
        <p:spPr>
          <a:xfrm>
            <a:off x="2870097" y="1110384"/>
            <a:ext cx="12750904" cy="1284582"/>
          </a:xfrm>
          <a:prstGeom prst="rect">
            <a:avLst/>
          </a:prstGeom>
        </p:spPr>
        <p:txBody>
          <a:bodyPr wrap="square" lIns="0" tIns="0" rIns="0" bIns="0" rtlCol="0" anchor="t">
            <a:spAutoFit/>
          </a:bodyPr>
          <a:lstStyle/>
          <a:p>
            <a:pPr algn="ctr">
              <a:lnSpc>
                <a:spcPts val="5000"/>
              </a:lnSpc>
            </a:pPr>
            <a:r>
              <a:rPr lang="en-US" sz="9000" b="1" spc="-439" dirty="0">
                <a:solidFill>
                  <a:srgbClr val="003B61"/>
                </a:solidFill>
                <a:latin typeface="Oswald" panose="00000500000000000000" pitchFamily="50" charset="0"/>
              </a:rPr>
              <a:t>What do the quizzes </a:t>
            </a:r>
            <a:r>
              <a:rPr lang="en-US" sz="9000" b="1" spc="-439" dirty="0">
                <a:solidFill>
                  <a:srgbClr val="FF440B"/>
                </a:solidFill>
                <a:latin typeface="Oswald" panose="00000500000000000000" pitchFamily="50" charset="0"/>
              </a:rPr>
              <a:t>look like?  </a:t>
            </a:r>
          </a:p>
          <a:p>
            <a:pPr algn="ctr">
              <a:lnSpc>
                <a:spcPts val="5000"/>
              </a:lnSpc>
            </a:pPr>
            <a:r>
              <a:rPr lang="en-US" sz="4800" b="1" i="1" spc="-439" dirty="0">
                <a:solidFill>
                  <a:srgbClr val="FF3300"/>
                </a:solidFill>
              </a:rPr>
              <a:t>- Aptitudes examples </a:t>
            </a:r>
          </a:p>
        </p:txBody>
      </p:sp>
      <p:pic>
        <p:nvPicPr>
          <p:cNvPr id="9" name="Picture 8" descr="Graphical user interface&#10;&#10;Description automatically generated with medium confidence">
            <a:extLst>
              <a:ext uri="{FF2B5EF4-FFF2-40B4-BE49-F238E27FC236}">
                <a16:creationId xmlns:a16="http://schemas.microsoft.com/office/drawing/2014/main" id="{63719DAA-1C11-428F-AE5B-FCE357DCA738}"/>
              </a:ext>
            </a:extLst>
          </p:cNvPr>
          <p:cNvPicPr>
            <a:picLocks noChangeAspect="1"/>
          </p:cNvPicPr>
          <p:nvPr/>
        </p:nvPicPr>
        <p:blipFill rotWithShape="1">
          <a:blip r:embed="rId3">
            <a:extLst>
              <a:ext uri="{28A0092B-C50C-407E-A947-70E740481C1C}">
                <a14:useLocalDpi xmlns:a14="http://schemas.microsoft.com/office/drawing/2010/main" val="0"/>
              </a:ext>
            </a:extLst>
          </a:blip>
          <a:srcRect l="13916" t="17586" r="1951" b="3559"/>
          <a:stretch/>
        </p:blipFill>
        <p:spPr>
          <a:xfrm>
            <a:off x="6553200" y="2637057"/>
            <a:ext cx="5715000" cy="3276600"/>
          </a:xfrm>
          <a:prstGeom prst="rect">
            <a:avLst/>
          </a:prstGeom>
          <a:effectLst>
            <a:outerShdw blurRad="50800" dist="38100" dir="5400000" algn="t" rotWithShape="0">
              <a:prstClr val="black">
                <a:alpha val="55000"/>
              </a:prstClr>
            </a:outerShdw>
          </a:effectLst>
        </p:spPr>
      </p:pic>
      <p:pic>
        <p:nvPicPr>
          <p:cNvPr id="13" name="Picture 12" descr="Diagram&#10;&#10;Description automatically generated">
            <a:extLst>
              <a:ext uri="{FF2B5EF4-FFF2-40B4-BE49-F238E27FC236}">
                <a16:creationId xmlns:a16="http://schemas.microsoft.com/office/drawing/2014/main" id="{C0E5A273-1055-4CEA-8280-989046AE2AE4}"/>
              </a:ext>
            </a:extLst>
          </p:cNvPr>
          <p:cNvPicPr>
            <a:picLocks noChangeAspect="1"/>
          </p:cNvPicPr>
          <p:nvPr/>
        </p:nvPicPr>
        <p:blipFill rotWithShape="1">
          <a:blip r:embed="rId4">
            <a:extLst>
              <a:ext uri="{28A0092B-C50C-407E-A947-70E740481C1C}">
                <a14:useLocalDpi xmlns:a14="http://schemas.microsoft.com/office/drawing/2010/main" val="0"/>
              </a:ext>
            </a:extLst>
          </a:blip>
          <a:srcRect l="14216" t="16504" r="3769" b="2806"/>
          <a:stretch/>
        </p:blipFill>
        <p:spPr>
          <a:xfrm>
            <a:off x="9906001" y="6362700"/>
            <a:ext cx="5715000" cy="3352800"/>
          </a:xfrm>
          <a:prstGeom prst="rect">
            <a:avLst/>
          </a:prstGeom>
          <a:effectLst>
            <a:outerShdw blurRad="50800" dist="38100" dir="5400000" algn="t" rotWithShape="0">
              <a:prstClr val="black">
                <a:alpha val="55000"/>
              </a:prstClr>
            </a:outerShdw>
          </a:effectLst>
        </p:spPr>
      </p:pic>
      <p:pic>
        <p:nvPicPr>
          <p:cNvPr id="11" name="Picture 10" descr="A picture containing graphical user interface&#10;&#10;Description automatically generated">
            <a:extLst>
              <a:ext uri="{FF2B5EF4-FFF2-40B4-BE49-F238E27FC236}">
                <a16:creationId xmlns:a16="http://schemas.microsoft.com/office/drawing/2014/main" id="{53CBB14A-809B-42FD-A05C-90FC82EF1FDC}"/>
              </a:ext>
            </a:extLst>
          </p:cNvPr>
          <p:cNvPicPr>
            <a:picLocks noChangeAspect="1"/>
          </p:cNvPicPr>
          <p:nvPr/>
        </p:nvPicPr>
        <p:blipFill rotWithShape="1">
          <a:blip r:embed="rId5">
            <a:extLst>
              <a:ext uri="{28A0092B-C50C-407E-A947-70E740481C1C}">
                <a14:useLocalDpi xmlns:a14="http://schemas.microsoft.com/office/drawing/2010/main" val="0"/>
              </a:ext>
            </a:extLst>
          </a:blip>
          <a:srcRect l="13837" t="15969" r="5127" b="6790"/>
          <a:stretch/>
        </p:blipFill>
        <p:spPr>
          <a:xfrm>
            <a:off x="3419538" y="6362700"/>
            <a:ext cx="5724462" cy="3346784"/>
          </a:xfrm>
          <a:prstGeom prst="rect">
            <a:avLst/>
          </a:prstGeom>
          <a:effectLst>
            <a:outerShdw blurRad="50800" dist="38100" dir="5400000" algn="t" rotWithShape="0">
              <a:prstClr val="black">
                <a:alpha val="55000"/>
              </a:prstClr>
            </a:outerShdw>
          </a:effectLst>
        </p:spPr>
      </p:pic>
      <p:sp>
        <p:nvSpPr>
          <p:cNvPr id="14" name="Rectangle 13">
            <a:extLst>
              <a:ext uri="{FF2B5EF4-FFF2-40B4-BE49-F238E27FC236}">
                <a16:creationId xmlns:a16="http://schemas.microsoft.com/office/drawing/2014/main" id="{3631C4C1-2738-4FED-BA2F-28ED58A935B5}"/>
              </a:ext>
            </a:extLst>
          </p:cNvPr>
          <p:cNvSpPr/>
          <p:nvPr/>
        </p:nvSpPr>
        <p:spPr>
          <a:xfrm rot="15331572" flipH="1">
            <a:off x="-5035108" y="4522324"/>
            <a:ext cx="11235037" cy="1825246"/>
          </a:xfrm>
          <a:prstGeom prst="rect">
            <a:avLst/>
          </a:prstGeom>
          <a:gradFill>
            <a:gsLst>
              <a:gs pos="46883">
                <a:srgbClr val="854034">
                  <a:alpha val="70000"/>
                </a:srgbClr>
              </a:gs>
              <a:gs pos="69000">
                <a:srgbClr val="003B61">
                  <a:alpha val="70000"/>
                </a:srgbClr>
              </a:gs>
              <a:gs pos="19000">
                <a:srgbClr val="FF440B">
                  <a:alpha val="70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61848FF5-109A-44D8-8359-5C11F256B4B6}"/>
              </a:ext>
            </a:extLst>
          </p:cNvPr>
          <p:cNvSpPr/>
          <p:nvPr/>
        </p:nvSpPr>
        <p:spPr>
          <a:xfrm rot="4527325">
            <a:off x="-1622715" y="8559817"/>
            <a:ext cx="3622504" cy="384735"/>
          </a:xfrm>
          <a:prstGeom prst="rect">
            <a:avLst/>
          </a:prstGeom>
          <a:solidFill>
            <a:srgbClr val="003B6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81982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6">
            <a:extLst>
              <a:ext uri="{FF2B5EF4-FFF2-40B4-BE49-F238E27FC236}">
                <a16:creationId xmlns:a16="http://schemas.microsoft.com/office/drawing/2014/main" id="{4F70C3B6-2950-4784-9FC4-6B53D21BA19B}"/>
              </a:ext>
            </a:extLst>
          </p:cNvPr>
          <p:cNvSpPr txBox="1"/>
          <p:nvPr/>
        </p:nvSpPr>
        <p:spPr>
          <a:xfrm>
            <a:off x="1447801" y="1104900"/>
            <a:ext cx="15849600" cy="3056093"/>
          </a:xfrm>
          <a:prstGeom prst="rect">
            <a:avLst/>
          </a:prstGeom>
        </p:spPr>
        <p:txBody>
          <a:bodyPr wrap="square" lIns="0" tIns="0" rIns="0" bIns="0" rtlCol="0" anchor="t">
            <a:spAutoFit/>
          </a:bodyPr>
          <a:lstStyle/>
          <a:p>
            <a:pPr algn="ctr">
              <a:lnSpc>
                <a:spcPts val="7919"/>
              </a:lnSpc>
            </a:pPr>
            <a:r>
              <a:rPr lang="en-US" sz="9000" b="1" spc="-439" dirty="0">
                <a:solidFill>
                  <a:srgbClr val="003B61"/>
                </a:solidFill>
                <a:latin typeface="Oswald" panose="00000500000000000000" pitchFamily="50" charset="0"/>
              </a:rPr>
              <a:t>What do the questionnaires </a:t>
            </a:r>
            <a:r>
              <a:rPr lang="en-US" sz="9000" b="1" spc="-439" dirty="0">
                <a:solidFill>
                  <a:srgbClr val="FF3300"/>
                </a:solidFill>
                <a:latin typeface="Oswald" panose="00000500000000000000" pitchFamily="50" charset="0"/>
              </a:rPr>
              <a:t>look like?</a:t>
            </a:r>
          </a:p>
          <a:p>
            <a:pPr algn="ctr">
              <a:lnSpc>
                <a:spcPts val="7919"/>
              </a:lnSpc>
            </a:pPr>
            <a:r>
              <a:rPr lang="en-US" sz="4800" b="1" i="1" spc="-439" dirty="0">
                <a:solidFill>
                  <a:srgbClr val="FF3300"/>
                </a:solidFill>
                <a:latin typeface="Calibri (Headings)"/>
              </a:rPr>
              <a:t>- Interest and Personality  examples</a:t>
            </a:r>
          </a:p>
          <a:p>
            <a:pPr algn="ctr">
              <a:lnSpc>
                <a:spcPts val="7919"/>
              </a:lnSpc>
            </a:pPr>
            <a:endParaRPr lang="en-US" sz="9000" b="1" spc="-439" dirty="0">
              <a:solidFill>
                <a:srgbClr val="FF440B"/>
              </a:solidFill>
              <a:latin typeface="Oswald" panose="00000500000000000000" pitchFamily="50" charset="0"/>
            </a:endParaRPr>
          </a:p>
        </p:txBody>
      </p:sp>
      <p:sp>
        <p:nvSpPr>
          <p:cNvPr id="14" name="Rectangle 13">
            <a:extLst>
              <a:ext uri="{FF2B5EF4-FFF2-40B4-BE49-F238E27FC236}">
                <a16:creationId xmlns:a16="http://schemas.microsoft.com/office/drawing/2014/main" id="{3631C4C1-2738-4FED-BA2F-28ED58A935B5}"/>
              </a:ext>
            </a:extLst>
          </p:cNvPr>
          <p:cNvSpPr/>
          <p:nvPr/>
        </p:nvSpPr>
        <p:spPr>
          <a:xfrm rot="15331572" flipH="1">
            <a:off x="-5035108" y="4522324"/>
            <a:ext cx="11235037" cy="1825246"/>
          </a:xfrm>
          <a:prstGeom prst="rect">
            <a:avLst/>
          </a:prstGeom>
          <a:gradFill>
            <a:gsLst>
              <a:gs pos="46883">
                <a:srgbClr val="854034">
                  <a:alpha val="70000"/>
                </a:srgbClr>
              </a:gs>
              <a:gs pos="69000">
                <a:srgbClr val="003B61">
                  <a:alpha val="70000"/>
                </a:srgbClr>
              </a:gs>
              <a:gs pos="19000">
                <a:srgbClr val="FF440B">
                  <a:alpha val="70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61848FF5-109A-44D8-8359-5C11F256B4B6}"/>
              </a:ext>
            </a:extLst>
          </p:cNvPr>
          <p:cNvSpPr/>
          <p:nvPr/>
        </p:nvSpPr>
        <p:spPr>
          <a:xfrm rot="4527325">
            <a:off x="-1622715" y="8559817"/>
            <a:ext cx="3622504" cy="384735"/>
          </a:xfrm>
          <a:prstGeom prst="rect">
            <a:avLst/>
          </a:prstGeom>
          <a:solidFill>
            <a:srgbClr val="003B61">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427D4184-E33F-E45D-5387-0C8AC717963B}"/>
              </a:ext>
            </a:extLst>
          </p:cNvPr>
          <p:cNvPicPr>
            <a:picLocks noChangeAspect="1"/>
          </p:cNvPicPr>
          <p:nvPr/>
        </p:nvPicPr>
        <p:blipFill>
          <a:blip r:embed="rId3"/>
          <a:stretch>
            <a:fillRect/>
          </a:stretch>
        </p:blipFill>
        <p:spPr>
          <a:xfrm>
            <a:off x="2732888" y="3408881"/>
            <a:ext cx="7368303" cy="6258376"/>
          </a:xfrm>
          <a:prstGeom prst="rect">
            <a:avLst/>
          </a:prstGeom>
        </p:spPr>
      </p:pic>
      <p:pic>
        <p:nvPicPr>
          <p:cNvPr id="3" name="Picture 2">
            <a:extLst>
              <a:ext uri="{FF2B5EF4-FFF2-40B4-BE49-F238E27FC236}">
                <a16:creationId xmlns:a16="http://schemas.microsoft.com/office/drawing/2014/main" id="{58C8E1F0-87E4-DCAD-4921-5A25754BC84D}"/>
              </a:ext>
            </a:extLst>
          </p:cNvPr>
          <p:cNvPicPr>
            <a:picLocks noChangeAspect="1"/>
          </p:cNvPicPr>
          <p:nvPr/>
        </p:nvPicPr>
        <p:blipFill>
          <a:blip r:embed="rId4"/>
          <a:stretch>
            <a:fillRect/>
          </a:stretch>
        </p:blipFill>
        <p:spPr>
          <a:xfrm>
            <a:off x="10363200" y="3559370"/>
            <a:ext cx="7172562" cy="2566638"/>
          </a:xfrm>
          <a:prstGeom prst="rect">
            <a:avLst/>
          </a:prstGeom>
        </p:spPr>
      </p:pic>
      <p:pic>
        <p:nvPicPr>
          <p:cNvPr id="7" name="Picture 6">
            <a:extLst>
              <a:ext uri="{FF2B5EF4-FFF2-40B4-BE49-F238E27FC236}">
                <a16:creationId xmlns:a16="http://schemas.microsoft.com/office/drawing/2014/main" id="{2C0656A1-CBE7-F1D4-D7B3-51ACEDB44164}"/>
              </a:ext>
            </a:extLst>
          </p:cNvPr>
          <p:cNvPicPr>
            <a:picLocks noChangeAspect="1"/>
          </p:cNvPicPr>
          <p:nvPr/>
        </p:nvPicPr>
        <p:blipFill>
          <a:blip r:embed="rId5"/>
          <a:stretch>
            <a:fillRect/>
          </a:stretch>
        </p:blipFill>
        <p:spPr>
          <a:xfrm>
            <a:off x="10363200" y="6538069"/>
            <a:ext cx="7172562" cy="2187130"/>
          </a:xfrm>
          <a:prstGeom prst="rect">
            <a:avLst/>
          </a:prstGeom>
        </p:spPr>
      </p:pic>
    </p:spTree>
    <p:extLst>
      <p:ext uri="{BB962C8B-B14F-4D97-AF65-F5344CB8AC3E}">
        <p14:creationId xmlns:p14="http://schemas.microsoft.com/office/powerpoint/2010/main" val="270777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6">
            <a:extLst>
              <a:ext uri="{FF2B5EF4-FFF2-40B4-BE49-F238E27FC236}">
                <a16:creationId xmlns:a16="http://schemas.microsoft.com/office/drawing/2014/main" id="{4CB2F8B8-541C-4563-9A7F-BAD57A342B3B}"/>
              </a:ext>
            </a:extLst>
          </p:cNvPr>
          <p:cNvSpPr txBox="1"/>
          <p:nvPr/>
        </p:nvSpPr>
        <p:spPr>
          <a:xfrm>
            <a:off x="5052086" y="1023171"/>
            <a:ext cx="13235913" cy="2042995"/>
          </a:xfrm>
          <a:prstGeom prst="rect">
            <a:avLst/>
          </a:prstGeom>
        </p:spPr>
        <p:txBody>
          <a:bodyPr wrap="square" lIns="0" tIns="0" rIns="0" bIns="0" rtlCol="0" anchor="t">
            <a:spAutoFit/>
          </a:bodyPr>
          <a:lstStyle/>
          <a:p>
            <a:pPr algn="ctr">
              <a:lnSpc>
                <a:spcPts val="7919"/>
              </a:lnSpc>
            </a:pPr>
            <a:r>
              <a:rPr lang="en-US" sz="9000" b="1" spc="-439" dirty="0">
                <a:solidFill>
                  <a:srgbClr val="FF3300"/>
                </a:solidFill>
                <a:latin typeface="Oswald" panose="00000500000000000000" pitchFamily="50" charset="0"/>
              </a:rPr>
              <a:t>How long </a:t>
            </a:r>
            <a:r>
              <a:rPr lang="en-US" sz="9000" b="1" spc="-439" dirty="0">
                <a:solidFill>
                  <a:srgbClr val="003B61"/>
                </a:solidFill>
                <a:latin typeface="Oswald" panose="00000500000000000000" pitchFamily="50" charset="0"/>
              </a:rPr>
              <a:t>will </a:t>
            </a:r>
          </a:p>
          <a:p>
            <a:pPr algn="ctr">
              <a:lnSpc>
                <a:spcPts val="7919"/>
              </a:lnSpc>
            </a:pPr>
            <a:r>
              <a:rPr lang="en-US" sz="9000" b="1" spc="-439" dirty="0">
                <a:solidFill>
                  <a:srgbClr val="003B61"/>
                </a:solidFill>
                <a:latin typeface="Oswald" panose="00000500000000000000" pitchFamily="50" charset="0"/>
              </a:rPr>
              <a:t>full profiling take?</a:t>
            </a:r>
            <a:endParaRPr lang="en-US" sz="9000" b="1" spc="-439" dirty="0">
              <a:solidFill>
                <a:srgbClr val="FF3300"/>
              </a:solidFill>
              <a:latin typeface="Oswald" panose="00000500000000000000" pitchFamily="50" charset="0"/>
            </a:endParaRPr>
          </a:p>
        </p:txBody>
      </p:sp>
      <p:sp>
        <p:nvSpPr>
          <p:cNvPr id="2" name="TextBox 1">
            <a:extLst>
              <a:ext uri="{FF2B5EF4-FFF2-40B4-BE49-F238E27FC236}">
                <a16:creationId xmlns:a16="http://schemas.microsoft.com/office/drawing/2014/main" id="{A69B0ECC-CAF8-6480-3056-B734B13FD47E}"/>
              </a:ext>
            </a:extLst>
          </p:cNvPr>
          <p:cNvSpPr txBox="1"/>
          <p:nvPr/>
        </p:nvSpPr>
        <p:spPr>
          <a:xfrm>
            <a:off x="6379863" y="3444929"/>
            <a:ext cx="10580358" cy="6463308"/>
          </a:xfrm>
          <a:prstGeom prst="rect">
            <a:avLst/>
          </a:prstGeom>
          <a:noFill/>
        </p:spPr>
        <p:txBody>
          <a:bodyPr wrap="square" rtlCol="0">
            <a:spAutoFit/>
          </a:bodyPr>
          <a:lstStyle/>
          <a:p>
            <a:pPr marL="457200" indent="-457200">
              <a:lnSpc>
                <a:spcPct val="150000"/>
              </a:lnSpc>
              <a:spcAft>
                <a:spcPts val="1200"/>
              </a:spcAft>
              <a:buFont typeface="Arial" panose="020B0604020202020204" pitchFamily="34" charset="0"/>
              <a:buChar char="•"/>
            </a:pPr>
            <a:r>
              <a:rPr lang="en-US" sz="3200" dirty="0">
                <a:solidFill>
                  <a:schemeClr val="tx2"/>
                </a:solidFill>
                <a:latin typeface="PT Sans Pro Narrow" panose="020B0506020203020204" pitchFamily="34" charset="0"/>
              </a:rPr>
              <a:t>The full profiling session will take</a:t>
            </a:r>
            <a:r>
              <a:rPr lang="en-US" sz="3200" b="1" dirty="0">
                <a:solidFill>
                  <a:srgbClr val="FF440B"/>
                </a:solidFill>
                <a:latin typeface="PT Sans Pro Narrow" panose="020B0506020203020204" pitchFamily="34" charset="0"/>
              </a:rPr>
              <a:t> approximately 2 hours</a:t>
            </a:r>
            <a:r>
              <a:rPr lang="en-US" sz="3200" b="1" dirty="0">
                <a:solidFill>
                  <a:srgbClr val="FF440B"/>
                </a:solidFill>
                <a:latin typeface="PT Sans Pro Narrow Bold" panose="020B0706020203020204" pitchFamily="34" charset="0"/>
              </a:rPr>
              <a:t>.</a:t>
            </a:r>
          </a:p>
          <a:p>
            <a:pPr marL="457200" indent="-457200">
              <a:lnSpc>
                <a:spcPct val="150000"/>
              </a:lnSpc>
              <a:spcAft>
                <a:spcPts val="1200"/>
              </a:spcAft>
              <a:buFont typeface="Arial" panose="020B0604020202020204" pitchFamily="34" charset="0"/>
              <a:buChar char="•"/>
            </a:pPr>
            <a:r>
              <a:rPr lang="en-US" sz="3200" dirty="0">
                <a:solidFill>
                  <a:srgbClr val="003B61"/>
                </a:solidFill>
                <a:latin typeface="PT Sans Pro Narrow" panose="020B0506020203020204" pitchFamily="34" charset="0"/>
              </a:rPr>
              <a:t>There are </a:t>
            </a:r>
            <a:r>
              <a:rPr lang="en-US" sz="3200" b="1" dirty="0">
                <a:solidFill>
                  <a:srgbClr val="FF440B"/>
                </a:solidFill>
                <a:latin typeface="PT Sans Pro Narrow Bold" panose="020B0706020203020204" pitchFamily="34" charset="0"/>
              </a:rPr>
              <a:t>8 </a:t>
            </a:r>
            <a:r>
              <a:rPr lang="en-US" sz="3200" b="1" dirty="0">
                <a:solidFill>
                  <a:srgbClr val="003B61"/>
                </a:solidFill>
                <a:latin typeface="PT Sans Pro Narrow Bold" panose="020B0706020203020204" pitchFamily="34" charset="0"/>
              </a:rPr>
              <a:t>timed</a:t>
            </a:r>
            <a:r>
              <a:rPr lang="en-US" sz="3200" b="1" dirty="0">
                <a:solidFill>
                  <a:srgbClr val="FF440B"/>
                </a:solidFill>
                <a:latin typeface="PT Sans Pro Narrow Bold" panose="020B0706020203020204" pitchFamily="34" charset="0"/>
              </a:rPr>
              <a:t> aptitude modules </a:t>
            </a:r>
            <a:r>
              <a:rPr lang="en-US" sz="3200" dirty="0">
                <a:solidFill>
                  <a:schemeClr val="tx2"/>
                </a:solidFill>
                <a:latin typeface="PT Sans Pro Narrow" panose="020B0506020203020204" pitchFamily="34" charset="0"/>
              </a:rPr>
              <a:t>and</a:t>
            </a:r>
            <a:r>
              <a:rPr lang="en-US" sz="3200" dirty="0">
                <a:latin typeface="PT Sans Pro Narrow" panose="020B0506020203020204" pitchFamily="34" charset="0"/>
              </a:rPr>
              <a:t> </a:t>
            </a:r>
            <a:r>
              <a:rPr lang="en-US" sz="3200" b="1" dirty="0">
                <a:solidFill>
                  <a:srgbClr val="FF440B"/>
                </a:solidFill>
                <a:latin typeface="PT Sans Pro Narrow Bold" panose="020B0706020203020204" pitchFamily="34" charset="0"/>
              </a:rPr>
              <a:t>2</a:t>
            </a:r>
            <a:r>
              <a:rPr lang="en-US" sz="3200" b="1" dirty="0">
                <a:solidFill>
                  <a:srgbClr val="003B61"/>
                </a:solidFill>
                <a:latin typeface="PT Sans Pro Narrow Bold" panose="020B0706020203020204" pitchFamily="34" charset="0"/>
              </a:rPr>
              <a:t> untimed </a:t>
            </a:r>
            <a:r>
              <a:rPr lang="en-US" sz="3200" b="1" dirty="0">
                <a:solidFill>
                  <a:srgbClr val="FF440B"/>
                </a:solidFill>
                <a:latin typeface="PT Sans Pro Narrow Bold" panose="020B0706020203020204" pitchFamily="34" charset="0"/>
              </a:rPr>
              <a:t>multiple-choice questionnaires</a:t>
            </a:r>
            <a:r>
              <a:rPr lang="en-US" sz="3200" b="1" dirty="0">
                <a:solidFill>
                  <a:schemeClr val="tx2"/>
                </a:solidFill>
                <a:latin typeface="PT Sans Pro Narrow Bold" panose="020B0706020203020204" pitchFamily="34" charset="0"/>
              </a:rPr>
              <a:t> </a:t>
            </a:r>
            <a:r>
              <a:rPr lang="en-US" sz="3200" dirty="0">
                <a:solidFill>
                  <a:schemeClr val="tx2"/>
                </a:solidFill>
                <a:latin typeface="PT Sans Pro Narrow" panose="020B0506020203020204" pitchFamily="34" charset="0"/>
              </a:rPr>
              <a:t>(Interest and Personality).</a:t>
            </a:r>
          </a:p>
          <a:p>
            <a:pPr marL="457200" indent="-457200">
              <a:lnSpc>
                <a:spcPct val="150000"/>
              </a:lnSpc>
              <a:spcAft>
                <a:spcPts val="1200"/>
              </a:spcAft>
              <a:buFont typeface="Arial" panose="020B0604020202020204" pitchFamily="34" charset="0"/>
              <a:buChar char="•"/>
            </a:pPr>
            <a:r>
              <a:rPr lang="en-US" sz="3200" kern="1200" dirty="0">
                <a:solidFill>
                  <a:srgbClr val="003B61"/>
                </a:solidFill>
                <a:effectLst/>
                <a:latin typeface="PT Sans Pro Narrow" panose="020B0506020203020204" pitchFamily="34" charset="0"/>
                <a:ea typeface="Times New Roman" panose="02020603050405020304" pitchFamily="18" charset="0"/>
                <a:cs typeface="Times New Roman" panose="02020603050405020304" pitchFamily="18" charset="0"/>
              </a:rPr>
              <a:t>A </a:t>
            </a:r>
            <a:r>
              <a:rPr lang="en-US" sz="3200" kern="1200" dirty="0">
                <a:solidFill>
                  <a:srgbClr val="FF3300"/>
                </a:solidFill>
                <a:effectLst/>
                <a:latin typeface="PT Sans Pro Narrow" panose="020B0506020203020204" pitchFamily="34" charset="0"/>
                <a:ea typeface="Times New Roman" panose="02020603050405020304" pitchFamily="18" charset="0"/>
                <a:cs typeface="Times New Roman" panose="02020603050405020304" pitchFamily="18" charset="0"/>
              </a:rPr>
              <a:t>count-down timer </a:t>
            </a:r>
            <a:r>
              <a:rPr lang="en-US" sz="3200" kern="1200" dirty="0">
                <a:solidFill>
                  <a:srgbClr val="003B61"/>
                </a:solidFill>
                <a:effectLst/>
                <a:latin typeface="PT Sans Pro Narrow" panose="020B0506020203020204" pitchFamily="34" charset="0"/>
                <a:ea typeface="Times New Roman" panose="02020603050405020304" pitchFamily="18" charset="0"/>
                <a:cs typeface="Times New Roman" panose="02020603050405020304" pitchFamily="18" charset="0"/>
              </a:rPr>
              <a:t>is shown on the screen.</a:t>
            </a:r>
          </a:p>
          <a:p>
            <a:pPr marL="457200" indent="-457200">
              <a:lnSpc>
                <a:spcPct val="150000"/>
              </a:lnSpc>
              <a:spcAft>
                <a:spcPts val="1200"/>
              </a:spcAft>
              <a:buFont typeface="Arial" panose="020B0604020202020204" pitchFamily="34" charset="0"/>
              <a:buChar char="•"/>
            </a:pPr>
            <a:r>
              <a:rPr lang="en-US" sz="3200" kern="1200" dirty="0">
                <a:solidFill>
                  <a:srgbClr val="003B61"/>
                </a:solidFill>
                <a:effectLst/>
                <a:latin typeface="PT Sans Pro Narrow" panose="020B0506020203020204" pitchFamily="34" charset="0"/>
                <a:ea typeface="Times New Roman" panose="02020603050405020304" pitchFamily="18" charset="0"/>
                <a:cs typeface="Times New Roman" panose="02020603050405020304" pitchFamily="18" charset="0"/>
              </a:rPr>
              <a:t>Read the </a:t>
            </a:r>
            <a:r>
              <a:rPr lang="en-US" sz="3200" kern="1200" dirty="0">
                <a:solidFill>
                  <a:srgbClr val="FF3300"/>
                </a:solidFill>
                <a:effectLst/>
                <a:latin typeface="PT Sans Pro Narrow" panose="020B0506020203020204" pitchFamily="34" charset="0"/>
                <a:ea typeface="Times New Roman" panose="02020603050405020304" pitchFamily="18" charset="0"/>
                <a:cs typeface="Times New Roman" panose="02020603050405020304" pitchFamily="18" charset="0"/>
              </a:rPr>
              <a:t>instructions</a:t>
            </a:r>
            <a:r>
              <a:rPr lang="en-US" sz="3200" kern="1200" dirty="0">
                <a:solidFill>
                  <a:srgbClr val="003B61"/>
                </a:solidFill>
                <a:effectLst/>
                <a:latin typeface="PT Sans Pro Narrow" panose="020B0506020203020204" pitchFamily="34" charset="0"/>
                <a:ea typeface="Times New Roman" panose="02020603050405020304" pitchFamily="18" charset="0"/>
                <a:cs typeface="Times New Roman" panose="02020603050405020304" pitchFamily="18" charset="0"/>
              </a:rPr>
              <a:t> for each module carefully.</a:t>
            </a:r>
          </a:p>
          <a:p>
            <a:pPr marL="457200" indent="-457200">
              <a:lnSpc>
                <a:spcPct val="150000"/>
              </a:lnSpc>
              <a:spcAft>
                <a:spcPts val="1200"/>
              </a:spcAft>
              <a:buFont typeface="Arial" panose="020B0604020202020204" pitchFamily="34" charset="0"/>
              <a:buChar char="•"/>
            </a:pPr>
            <a:r>
              <a:rPr lang="en-US" sz="3200" b="0" kern="1200" dirty="0">
                <a:solidFill>
                  <a:srgbClr val="003B61"/>
                </a:solidFill>
                <a:effectLst/>
                <a:latin typeface="PT Sans Pro Narrow" panose="020B0506020203020204" pitchFamily="34" charset="0"/>
              </a:rPr>
              <a:t>If a question seems too hard, don’t spend too long on it. Make </a:t>
            </a:r>
            <a:r>
              <a:rPr lang="en-US" sz="3200" dirty="0">
                <a:solidFill>
                  <a:srgbClr val="003B61"/>
                </a:solidFill>
                <a:latin typeface="PT Sans Pro Narrow" panose="020B0506020203020204" pitchFamily="34" charset="0"/>
              </a:rPr>
              <a:t>your </a:t>
            </a:r>
            <a:r>
              <a:rPr lang="en-US" sz="3200" dirty="0">
                <a:solidFill>
                  <a:srgbClr val="FF3300"/>
                </a:solidFill>
                <a:latin typeface="PT Sans Pro Narrow" panose="020B0506020203020204" pitchFamily="34" charset="0"/>
              </a:rPr>
              <a:t>‘best</a:t>
            </a:r>
            <a:r>
              <a:rPr lang="en-US" sz="3200" b="0" kern="1200" dirty="0">
                <a:solidFill>
                  <a:srgbClr val="FF3300"/>
                </a:solidFill>
                <a:effectLst/>
                <a:latin typeface="PT Sans Pro Narrow" panose="020B0506020203020204" pitchFamily="34" charset="0"/>
              </a:rPr>
              <a:t> guess’ </a:t>
            </a:r>
            <a:r>
              <a:rPr lang="en-US" sz="3200" b="0" kern="1200" dirty="0">
                <a:solidFill>
                  <a:srgbClr val="003B61"/>
                </a:solidFill>
                <a:effectLst/>
                <a:latin typeface="PT Sans Pro Narrow" panose="020B0506020203020204" pitchFamily="34" charset="0"/>
              </a:rPr>
              <a:t>and go on to the next question.</a:t>
            </a:r>
          </a:p>
          <a:p>
            <a:endParaRPr lang="en-US" sz="2800" u="sng" dirty="0">
              <a:latin typeface="PT Sans Pro Narrow" panose="020B0506020203020204" pitchFamily="34" charset="0"/>
            </a:endParaRPr>
          </a:p>
        </p:txBody>
      </p:sp>
      <p:pic>
        <p:nvPicPr>
          <p:cNvPr id="3" name="Picture 2">
            <a:extLst>
              <a:ext uri="{FF2B5EF4-FFF2-40B4-BE49-F238E27FC236}">
                <a16:creationId xmlns:a16="http://schemas.microsoft.com/office/drawing/2014/main" id="{FE0F38D5-796E-4668-EABA-1C6AE74363C2}"/>
              </a:ext>
            </a:extLst>
          </p:cNvPr>
          <p:cNvPicPr>
            <a:picLocks noChangeAspect="1"/>
          </p:cNvPicPr>
          <p:nvPr/>
        </p:nvPicPr>
        <p:blipFill>
          <a:blip r:embed="rId3"/>
          <a:stretch>
            <a:fillRect/>
          </a:stretch>
        </p:blipFill>
        <p:spPr>
          <a:xfrm>
            <a:off x="0" y="0"/>
            <a:ext cx="5052087" cy="10287000"/>
          </a:xfrm>
          <a:prstGeom prst="rect">
            <a:avLst/>
          </a:prstGeom>
        </p:spPr>
      </p:pic>
      <p:pic>
        <p:nvPicPr>
          <p:cNvPr id="4" name="Picture 3">
            <a:extLst>
              <a:ext uri="{FF2B5EF4-FFF2-40B4-BE49-F238E27FC236}">
                <a16:creationId xmlns:a16="http://schemas.microsoft.com/office/drawing/2014/main" id="{F43D6C34-B4B7-96B4-228B-FBCB670A4BDB}"/>
              </a:ext>
            </a:extLst>
          </p:cNvPr>
          <p:cNvPicPr>
            <a:picLocks noChangeAspect="1"/>
          </p:cNvPicPr>
          <p:nvPr/>
        </p:nvPicPr>
        <p:blipFill>
          <a:blip r:embed="rId4">
            <a:alphaModFix amt="30000"/>
          </a:blip>
          <a:stretch>
            <a:fillRect/>
          </a:stretch>
        </p:blipFill>
        <p:spPr>
          <a:xfrm>
            <a:off x="-1" y="0"/>
            <a:ext cx="5052087" cy="10287000"/>
          </a:xfrm>
          <a:prstGeom prst="rect">
            <a:avLst/>
          </a:prstGeom>
        </p:spPr>
      </p:pic>
    </p:spTree>
    <p:extLst>
      <p:ext uri="{BB962C8B-B14F-4D97-AF65-F5344CB8AC3E}">
        <p14:creationId xmlns:p14="http://schemas.microsoft.com/office/powerpoint/2010/main" val="851229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6">
            <a:extLst>
              <a:ext uri="{FF2B5EF4-FFF2-40B4-BE49-F238E27FC236}">
                <a16:creationId xmlns:a16="http://schemas.microsoft.com/office/drawing/2014/main" id="{4CB2F8B8-541C-4563-9A7F-BAD57A342B3B}"/>
              </a:ext>
            </a:extLst>
          </p:cNvPr>
          <p:cNvSpPr txBox="1"/>
          <p:nvPr/>
        </p:nvSpPr>
        <p:spPr>
          <a:xfrm>
            <a:off x="8458200" y="1181100"/>
            <a:ext cx="8991600" cy="1074910"/>
          </a:xfrm>
          <a:prstGeom prst="rect">
            <a:avLst/>
          </a:prstGeom>
        </p:spPr>
        <p:txBody>
          <a:bodyPr wrap="square" lIns="0" tIns="0" rIns="0" bIns="0" rtlCol="0" anchor="t">
            <a:spAutoFit/>
          </a:bodyPr>
          <a:lstStyle/>
          <a:p>
            <a:pPr algn="ctr">
              <a:lnSpc>
                <a:spcPts val="7919"/>
              </a:lnSpc>
            </a:pPr>
            <a:r>
              <a:rPr lang="en-US" sz="9600" b="1" spc="-439">
                <a:solidFill>
                  <a:srgbClr val="003B61"/>
                </a:solidFill>
                <a:latin typeface="Oswald" panose="00000500000000000000" pitchFamily="50" charset="0"/>
              </a:rPr>
              <a:t>Important!</a:t>
            </a:r>
            <a:endParaRPr lang="en-US" sz="9600" b="1" spc="-439" dirty="0">
              <a:solidFill>
                <a:srgbClr val="FF3300"/>
              </a:solidFill>
              <a:latin typeface="Oswald" panose="00000500000000000000" pitchFamily="50" charset="0"/>
            </a:endParaRPr>
          </a:p>
        </p:txBody>
      </p:sp>
      <p:sp>
        <p:nvSpPr>
          <p:cNvPr id="5" name="TextBox 4">
            <a:extLst>
              <a:ext uri="{FF2B5EF4-FFF2-40B4-BE49-F238E27FC236}">
                <a16:creationId xmlns:a16="http://schemas.microsoft.com/office/drawing/2014/main" id="{0582F4B3-2A02-0B7A-5AE9-8E350C7327AB}"/>
              </a:ext>
            </a:extLst>
          </p:cNvPr>
          <p:cNvSpPr txBox="1"/>
          <p:nvPr/>
        </p:nvSpPr>
        <p:spPr>
          <a:xfrm>
            <a:off x="8458200" y="2781300"/>
            <a:ext cx="8763000" cy="6617196"/>
          </a:xfrm>
          <a:prstGeom prst="rect">
            <a:avLst/>
          </a:prstGeom>
          <a:noFill/>
          <a:ln>
            <a:noFill/>
          </a:ln>
        </p:spPr>
        <p:txBody>
          <a:bodyPr wrap="square" rtlCol="0">
            <a:spAutoFit/>
          </a:bodyPr>
          <a:lstStyle/>
          <a:p>
            <a:pPr marL="571500" indent="-571500">
              <a:spcAft>
                <a:spcPts val="3000"/>
              </a:spcAft>
              <a:buFont typeface="Arial" panose="020B0604020202020204" pitchFamily="34" charset="0"/>
              <a:buChar char="•"/>
            </a:pPr>
            <a:r>
              <a:rPr lang="en-US" sz="3600">
                <a:solidFill>
                  <a:srgbClr val="003B61"/>
                </a:solidFill>
                <a:latin typeface="PT Sans Pro Narrow" panose="020B0506020203020204" pitchFamily="34" charset="0"/>
              </a:rPr>
              <a:t>It is important that we have </a:t>
            </a:r>
            <a:r>
              <a:rPr lang="en-US" sz="3600">
                <a:solidFill>
                  <a:srgbClr val="FF440B"/>
                </a:solidFill>
                <a:latin typeface="PT Sans Pro Narrow" panose="020B0506020203020204" pitchFamily="34" charset="0"/>
              </a:rPr>
              <a:t>true and accurate results </a:t>
            </a:r>
            <a:r>
              <a:rPr lang="en-US" sz="3600">
                <a:solidFill>
                  <a:schemeClr val="tx2"/>
                </a:solidFill>
                <a:latin typeface="PT Sans Pro Narrow" panose="020B0506020203020204" pitchFamily="34" charset="0"/>
              </a:rPr>
              <a:t>so that you have an authentic Morrisby Profile</a:t>
            </a:r>
          </a:p>
          <a:p>
            <a:pPr marL="571500" indent="-571500">
              <a:spcAft>
                <a:spcPts val="3000"/>
              </a:spcAft>
              <a:buFont typeface="Arial" panose="020B0604020202020204" pitchFamily="34" charset="0"/>
              <a:buChar char="•"/>
            </a:pPr>
            <a:r>
              <a:rPr lang="en-US" sz="3600">
                <a:solidFill>
                  <a:schemeClr val="tx2"/>
                </a:solidFill>
                <a:latin typeface="PT Sans Pro Narrow" panose="020B0506020203020204" pitchFamily="34" charset="0"/>
              </a:rPr>
              <a:t>It is important that </a:t>
            </a:r>
            <a:r>
              <a:rPr lang="en-US" sz="3600">
                <a:solidFill>
                  <a:srgbClr val="FF440B"/>
                </a:solidFill>
                <a:latin typeface="PT Sans Pro Narrow" panose="020B0506020203020204" pitchFamily="34" charset="0"/>
              </a:rPr>
              <a:t>all answers are your own </a:t>
            </a:r>
            <a:r>
              <a:rPr lang="en-US" sz="3600">
                <a:solidFill>
                  <a:schemeClr val="tx2"/>
                </a:solidFill>
                <a:latin typeface="PT Sans Pro Narrow" panose="020B0506020203020204" pitchFamily="34" charset="0"/>
              </a:rPr>
              <a:t>to make sure the results reflect your strengths and preferences</a:t>
            </a:r>
            <a:endParaRPr lang="en-US" sz="3600" u="sng">
              <a:solidFill>
                <a:srgbClr val="003B61"/>
              </a:solidFill>
              <a:latin typeface="PT Sans Pro Narrow" panose="020B0506020203020204" pitchFamily="34" charset="0"/>
            </a:endParaRPr>
          </a:p>
          <a:p>
            <a:pPr marL="571500" indent="-571500">
              <a:spcAft>
                <a:spcPts val="3000"/>
              </a:spcAft>
              <a:buFont typeface="Arial" panose="020B0604020202020204" pitchFamily="34" charset="0"/>
              <a:buChar char="•"/>
            </a:pPr>
            <a:r>
              <a:rPr lang="en-US" sz="3600">
                <a:solidFill>
                  <a:srgbClr val="003B61"/>
                </a:solidFill>
                <a:latin typeface="PT Sans Pro Narrow" panose="020B0506020203020204" pitchFamily="34" charset="0"/>
              </a:rPr>
              <a:t>This is not an exam, there is no pass or fail!</a:t>
            </a:r>
          </a:p>
          <a:p>
            <a:pPr>
              <a:spcAft>
                <a:spcPts val="3000"/>
              </a:spcAft>
            </a:pPr>
            <a:endParaRPr lang="en-US" sz="3600" b="1" u="sng">
              <a:solidFill>
                <a:srgbClr val="003B61"/>
              </a:solidFill>
              <a:latin typeface="PT Sans Pro Narrow" panose="020B0506020203020204" pitchFamily="34" charset="0"/>
            </a:endParaRPr>
          </a:p>
          <a:p>
            <a:pPr algn="ctr">
              <a:spcAft>
                <a:spcPts val="3000"/>
              </a:spcAft>
            </a:pPr>
            <a:r>
              <a:rPr lang="en-US" sz="3600" b="1" u="sng">
                <a:solidFill>
                  <a:srgbClr val="003B61"/>
                </a:solidFill>
                <a:latin typeface="PT Sans Pro Narrow" panose="020B0506020203020204" pitchFamily="34" charset="0"/>
              </a:rPr>
              <a:t>**Your Morrisby profile is all about YOU!</a:t>
            </a:r>
            <a:r>
              <a:rPr lang="en-US" sz="3600" b="1">
                <a:solidFill>
                  <a:srgbClr val="003B61"/>
                </a:solidFill>
                <a:latin typeface="PT Sans Pro Narrow" panose="020B0506020203020204" pitchFamily="34" charset="0"/>
              </a:rPr>
              <a:t> **</a:t>
            </a:r>
            <a:endParaRPr lang="en-US" sz="2800" b="1" dirty="0">
              <a:solidFill>
                <a:srgbClr val="003B61"/>
              </a:solidFill>
              <a:latin typeface="PT Sans Pro Narrow" panose="020B0506020203020204" pitchFamily="34" charset="0"/>
            </a:endParaRPr>
          </a:p>
        </p:txBody>
      </p:sp>
      <p:pic>
        <p:nvPicPr>
          <p:cNvPr id="6" name="Picture 5">
            <a:extLst>
              <a:ext uri="{FF2B5EF4-FFF2-40B4-BE49-F238E27FC236}">
                <a16:creationId xmlns:a16="http://schemas.microsoft.com/office/drawing/2014/main" id="{ED203B44-758E-3CFE-89CE-D196FFCB0857}"/>
              </a:ext>
            </a:extLst>
          </p:cNvPr>
          <p:cNvPicPr>
            <a:picLocks noChangeAspect="1"/>
          </p:cNvPicPr>
          <p:nvPr/>
        </p:nvPicPr>
        <p:blipFill>
          <a:blip r:embed="rId3"/>
          <a:stretch>
            <a:fillRect/>
          </a:stretch>
        </p:blipFill>
        <p:spPr>
          <a:xfrm>
            <a:off x="381000" y="287342"/>
            <a:ext cx="7010400" cy="9756741"/>
          </a:xfrm>
          <a:prstGeom prst="rect">
            <a:avLst/>
          </a:prstGeom>
          <a:ln w="12700">
            <a:noFill/>
          </a:ln>
          <a:effectLst>
            <a:innerShdw blurRad="63500" dist="50800" dir="18900000">
              <a:prstClr val="black">
                <a:alpha val="50000"/>
              </a:prstClr>
            </a:innerShdw>
          </a:effectLst>
        </p:spPr>
      </p:pic>
    </p:spTree>
    <p:extLst>
      <p:ext uri="{BB962C8B-B14F-4D97-AF65-F5344CB8AC3E}">
        <p14:creationId xmlns:p14="http://schemas.microsoft.com/office/powerpoint/2010/main" val="860942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6">
            <a:extLst>
              <a:ext uri="{FF2B5EF4-FFF2-40B4-BE49-F238E27FC236}">
                <a16:creationId xmlns:a16="http://schemas.microsoft.com/office/drawing/2014/main" id="{CD399719-8D22-4B3B-9A95-E8A241A2FB24}"/>
              </a:ext>
            </a:extLst>
          </p:cNvPr>
          <p:cNvSpPr txBox="1"/>
          <p:nvPr/>
        </p:nvSpPr>
        <p:spPr>
          <a:xfrm>
            <a:off x="9677400" y="1140331"/>
            <a:ext cx="7924800" cy="2026196"/>
          </a:xfrm>
          <a:prstGeom prst="rect">
            <a:avLst/>
          </a:prstGeom>
        </p:spPr>
        <p:txBody>
          <a:bodyPr wrap="square" lIns="0" tIns="0" rIns="0" bIns="0" rtlCol="0" anchor="t">
            <a:spAutoFit/>
          </a:bodyPr>
          <a:lstStyle/>
          <a:p>
            <a:pPr algn="ctr">
              <a:lnSpc>
                <a:spcPts val="7919"/>
              </a:lnSpc>
            </a:pPr>
            <a:r>
              <a:rPr lang="en-US" sz="9600" b="1" spc="-439" dirty="0">
                <a:solidFill>
                  <a:srgbClr val="003B61"/>
                </a:solidFill>
                <a:latin typeface="Oswald" panose="00000500000000000000" pitchFamily="50" charset="0"/>
              </a:rPr>
              <a:t>My Profile </a:t>
            </a:r>
          </a:p>
          <a:p>
            <a:pPr algn="ctr">
              <a:lnSpc>
                <a:spcPts val="7919"/>
              </a:lnSpc>
            </a:pPr>
            <a:r>
              <a:rPr lang="en-US" sz="6000" b="1" spc="-439" dirty="0">
                <a:solidFill>
                  <a:srgbClr val="FF3300"/>
                </a:solidFill>
                <a:latin typeface="Oswald" panose="00000500000000000000" pitchFamily="2" charset="0"/>
              </a:rPr>
              <a:t>Interests &amp; Personality</a:t>
            </a:r>
          </a:p>
        </p:txBody>
      </p:sp>
      <p:pic>
        <p:nvPicPr>
          <p:cNvPr id="12" name="Picture 11">
            <a:extLst>
              <a:ext uri="{FF2B5EF4-FFF2-40B4-BE49-F238E27FC236}">
                <a16:creationId xmlns:a16="http://schemas.microsoft.com/office/drawing/2014/main" id="{E66ED002-5B50-0919-682D-D89B9867AFD1}"/>
              </a:ext>
            </a:extLst>
          </p:cNvPr>
          <p:cNvPicPr>
            <a:picLocks noChangeAspect="1"/>
          </p:cNvPicPr>
          <p:nvPr/>
        </p:nvPicPr>
        <p:blipFill>
          <a:blip r:embed="rId3"/>
          <a:stretch>
            <a:fillRect/>
          </a:stretch>
        </p:blipFill>
        <p:spPr>
          <a:xfrm>
            <a:off x="685800" y="1333500"/>
            <a:ext cx="8458200" cy="8382000"/>
          </a:xfrm>
          <a:prstGeom prst="rect">
            <a:avLst/>
          </a:prstGeom>
          <a:ln w="28575">
            <a:solidFill>
              <a:schemeClr val="tx1"/>
            </a:solidFill>
          </a:ln>
        </p:spPr>
      </p:pic>
      <p:pic>
        <p:nvPicPr>
          <p:cNvPr id="2" name="Picture 1">
            <a:extLst>
              <a:ext uri="{FF2B5EF4-FFF2-40B4-BE49-F238E27FC236}">
                <a16:creationId xmlns:a16="http://schemas.microsoft.com/office/drawing/2014/main" id="{FF5BDBF1-A48A-9AEC-A7E9-3EA306DFBFF7}"/>
              </a:ext>
            </a:extLst>
          </p:cNvPr>
          <p:cNvPicPr>
            <a:picLocks noChangeAspect="1"/>
          </p:cNvPicPr>
          <p:nvPr/>
        </p:nvPicPr>
        <p:blipFill>
          <a:blip r:embed="rId4"/>
          <a:stretch>
            <a:fillRect/>
          </a:stretch>
        </p:blipFill>
        <p:spPr>
          <a:xfrm>
            <a:off x="10210800" y="3695700"/>
            <a:ext cx="7162799" cy="6019800"/>
          </a:xfrm>
          <a:prstGeom prst="rect">
            <a:avLst/>
          </a:prstGeom>
          <a:ln w="28575">
            <a:solidFill>
              <a:schemeClr val="tx1"/>
            </a:solidFill>
          </a:ln>
        </p:spPr>
      </p:pic>
    </p:spTree>
    <p:extLst>
      <p:ext uri="{BB962C8B-B14F-4D97-AF65-F5344CB8AC3E}">
        <p14:creationId xmlns:p14="http://schemas.microsoft.com/office/powerpoint/2010/main" val="2650834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ssigned_x0020_to0 xmlns="d952dc8f-b3a8-4e87-8b24-6a11a21d98cc">
      <UserInfo>
        <DisplayName/>
        <AccountId xsi:nil="true"/>
        <AccountType/>
      </UserInfo>
    </Assigned_x0020_to0>
    <RequiresControl xmlns="d952dc8f-b3a8-4e87-8b24-6a11a21d98cc">false</RequiresControl>
    <_x0032_022UpdateCompleted xmlns="d952dc8f-b3a8-4e87-8b24-6a11a21d98cc">false</_x0032_022UpdateCompleted>
    <_x0032_021Reviewnotes xmlns="d952dc8f-b3a8-4e87-8b24-6a11a21d98cc" xsi:nil="true"/>
    <_x0032_022ContentChecked xmlns="d952dc8f-b3a8-4e87-8b24-6a11a21d98cc">false</_x0032_022ContentChecked>
    <_x0032_021ReviewComplete xmlns="d952dc8f-b3a8-4e87-8b24-6a11a21d98cc">false</_x0032_021ReviewComplete>
    <ReviewInterval_x0028_Days_x0029_ xmlns="d952dc8f-b3a8-4e87-8b24-6a11a21d98cc">60</ReviewInterval_x0028_Days_x0029_>
    <TaxCatchAll xmlns="a13caf3a-7165-4033-ade8-fd506b07d535" xsi:nil="true"/>
    <lcf76f155ced4ddcb4097134ff3c332f xmlns="d952dc8f-b3a8-4e87-8b24-6a11a21d98c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75E9711CDA01428A83DF62041457D0" ma:contentTypeVersion="25" ma:contentTypeDescription="Create a new document." ma:contentTypeScope="" ma:versionID="625fa5c1d5220f24c64daed0b7cdb37a">
  <xsd:schema xmlns:xsd="http://www.w3.org/2001/XMLSchema" xmlns:xs="http://www.w3.org/2001/XMLSchema" xmlns:p="http://schemas.microsoft.com/office/2006/metadata/properties" xmlns:ns2="d952dc8f-b3a8-4e87-8b24-6a11a21d98cc" xmlns:ns3="a13caf3a-7165-4033-ade8-fd506b07d535" targetNamespace="http://schemas.microsoft.com/office/2006/metadata/properties" ma:root="true" ma:fieldsID="3edf64a5e209d10c4c6a9adb6b16ea4a" ns2:_="" ns3:_="">
    <xsd:import namespace="d952dc8f-b3a8-4e87-8b24-6a11a21d98cc"/>
    <xsd:import namespace="a13caf3a-7165-4033-ade8-fd506b07d535"/>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_x0032_021Reviewnotes" minOccurs="0"/>
                <xsd:element ref="ns2:_x0032_021ReviewComplete" minOccurs="0"/>
                <xsd:element ref="ns2:MediaServiceLocation" minOccurs="0"/>
                <xsd:element ref="ns2:_x0032_022UpdateCompleted" minOccurs="0"/>
                <xsd:element ref="ns2:_x0032_022ContentChecked" minOccurs="0"/>
                <xsd:element ref="ns2:RequiresControl"/>
                <xsd:element ref="ns2:Assigned_x0020_to0" minOccurs="0"/>
                <xsd:element ref="ns2:ReviewInterval_x0028_Days_x0029_"/>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52dc8f-b3a8-4e87-8b24-6a11a21d98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x0032_021Reviewnotes" ma:index="19" nillable="true" ma:displayName="2021 Review notes" ma:format="Dropdown" ma:internalName="_x0032_021Reviewnotes">
      <xsd:simpleType>
        <xsd:restriction base="dms:Note">
          <xsd:maxLength value="255"/>
        </xsd:restriction>
      </xsd:simpleType>
    </xsd:element>
    <xsd:element name="_x0032_021ReviewComplete" ma:index="20" nillable="true" ma:displayName="2021 Review Complete" ma:default="0" ma:format="Dropdown" ma:internalName="_x0032_021ReviewComplete">
      <xsd:simpleType>
        <xsd:restriction base="dms:Boolean"/>
      </xsd:simpleType>
    </xsd:element>
    <xsd:element name="MediaServiceLocation" ma:index="21" nillable="true" ma:displayName="Location" ma:internalName="MediaServiceLocation" ma:readOnly="true">
      <xsd:simpleType>
        <xsd:restriction base="dms:Text"/>
      </xsd:simpleType>
    </xsd:element>
    <xsd:element name="_x0032_022UpdateCompleted" ma:index="22" nillable="true" ma:displayName="2022 Update Fully Completed" ma:default="0" ma:format="Dropdown" ma:internalName="_x0032_022UpdateCompleted">
      <xsd:simpleType>
        <xsd:restriction base="dms:Boolean"/>
      </xsd:simpleType>
    </xsd:element>
    <xsd:element name="_x0032_022ContentChecked" ma:index="23" nillable="true" ma:displayName="2022 Content Checked" ma:default="0" ma:format="Dropdown" ma:internalName="_x0032_022ContentChecked">
      <xsd:simpleType>
        <xsd:restriction base="dms:Boolean"/>
      </xsd:simpleType>
    </xsd:element>
    <xsd:element name="RequiresControl" ma:index="24" ma:displayName="Requires Control" ma:default="0" ma:format="Dropdown" ma:internalName="RequiresControl">
      <xsd:simpleType>
        <xsd:restriction base="dms:Boolean"/>
      </xsd:simpleType>
    </xsd:element>
    <xsd:element name="Assigned_x0020_to0" ma:index="25" nillable="true" ma:displayName="Assigned to" ma:list="UserInfo" ma:SharePointGroup="0" ma:internalName="Assigned_x0020_to0"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Interval_x0028_Days_x0029_" ma:index="26" ma:displayName="Review Interval (Days)" ma:default="60" ma:format="Dropdown" ma:internalName="ReviewInterval_x0028_Days_x0029_" ma:percentage="FALSE">
      <xsd:simpleType>
        <xsd:restriction base="dms:Number">
          <xsd:maxInclusive value="90"/>
          <xsd:minInclusive value="14"/>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5f2b94c5-fd9b-49c0-9fdc-a34e2b048e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3caf3a-7165-4033-ade8-fd506b07d5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3accd714-b77f-423c-a75b-e4c7c304523a}" ma:internalName="TaxCatchAll" ma:showField="CatchAllData" ma:web="a13caf3a-7165-4033-ade8-fd506b07d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75EA3E-6960-46CF-B9CD-6DCAB7D743B2}">
  <ds:schemaRefs>
    <ds:schemaRef ds:uri="http://schemas.microsoft.com/sharepoint/v3/contenttype/forms"/>
  </ds:schemaRefs>
</ds:datastoreItem>
</file>

<file path=customXml/itemProps2.xml><?xml version="1.0" encoding="utf-8"?>
<ds:datastoreItem xmlns:ds="http://schemas.openxmlformats.org/officeDocument/2006/customXml" ds:itemID="{C569FD81-A59A-49F9-9FF7-10D5E157622A}">
  <ds:schemaRefs>
    <ds:schemaRef ds:uri="d952dc8f-b3a8-4e87-8b24-6a11a21d98cc"/>
    <ds:schemaRef ds:uri="http://schemas.openxmlformats.org/package/2006/metadata/core-properties"/>
    <ds:schemaRef ds:uri="http://www.w3.org/XML/1998/namespace"/>
    <ds:schemaRef ds:uri="http://purl.org/dc/elements/1.1/"/>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dcmitype/"/>
    <ds:schemaRef ds:uri="a13caf3a-7165-4033-ade8-fd506b07d535"/>
  </ds:schemaRefs>
</ds:datastoreItem>
</file>

<file path=customXml/itemProps3.xml><?xml version="1.0" encoding="utf-8"?>
<ds:datastoreItem xmlns:ds="http://schemas.openxmlformats.org/officeDocument/2006/customXml" ds:itemID="{FB233D7F-E744-4F95-B5C9-6F83E8A35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52dc8f-b3a8-4e87-8b24-6a11a21d98cc"/>
    <ds:schemaRef ds:uri="a13caf3a-7165-4033-ade8-fd506b07d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2484</TotalTime>
  <Words>1871</Words>
  <Application>Microsoft Office PowerPoint</Application>
  <PresentationFormat>Custom</PresentationFormat>
  <Paragraphs>172</Paragraphs>
  <Slides>13</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Calibri</vt:lpstr>
      <vt:lpstr>PT Sans Pro Narrow Bold</vt:lpstr>
      <vt:lpstr>Times New Roman</vt:lpstr>
      <vt:lpstr>PT Sans Pro Narrow</vt:lpstr>
      <vt:lpstr>Oswald</vt:lpstr>
      <vt:lpstr>Arial</vt:lpstr>
      <vt:lpstr>Calibri (Headings)</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Career Insights Preso Template</dc:title>
  <dc:creator>MCI</dc:creator>
  <cp:lastModifiedBy>Suzanne Morelli</cp:lastModifiedBy>
  <cp:revision>204</cp:revision>
  <cp:lastPrinted>2023-06-07T08:38:22Z</cp:lastPrinted>
  <dcterms:created xsi:type="dcterms:W3CDTF">2006-08-16T00:00:00Z</dcterms:created>
  <dcterms:modified xsi:type="dcterms:W3CDTF">2024-03-13T01:14:32Z</dcterms:modified>
  <dc:identifier>DAD2NfEkRlE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0x0101004875E9711CDA01428A83DF62041457D0</vt:lpwstr>
  </property>
  <property fmtid="{D5CDD505-2E9C-101B-9397-08002B2CF9AE}" pid="3" name="MediaServiceImageTags">
    <vt:lpwstr/>
  </property>
  <property fmtid="{D5CDD505-2E9C-101B-9397-08002B2CF9AE}" pid="4" name="MSIP_Label_24223873-78ff-4686-9930-457a4d381542_Enabled">
    <vt:lpwstr>true</vt:lpwstr>
  </property>
  <property fmtid="{D5CDD505-2E9C-101B-9397-08002B2CF9AE}" pid="5" name="MSIP_Label_24223873-78ff-4686-9930-457a4d381542_SetDate">
    <vt:lpwstr>2023-01-23T01:23:09Z</vt:lpwstr>
  </property>
  <property fmtid="{D5CDD505-2E9C-101B-9397-08002B2CF9AE}" pid="6" name="MSIP_Label_24223873-78ff-4686-9930-457a4d381542_Method">
    <vt:lpwstr>Standard</vt:lpwstr>
  </property>
  <property fmtid="{D5CDD505-2E9C-101B-9397-08002B2CF9AE}" pid="7" name="MSIP_Label_24223873-78ff-4686-9930-457a4d381542_Name">
    <vt:lpwstr>defa4170-0d19-0005-0004-bc88714345d2</vt:lpwstr>
  </property>
  <property fmtid="{D5CDD505-2E9C-101B-9397-08002B2CF9AE}" pid="8" name="MSIP_Label_24223873-78ff-4686-9930-457a4d381542_SiteId">
    <vt:lpwstr>909e9ea4-db38-41d6-aa7e-0a19249acc1e</vt:lpwstr>
  </property>
  <property fmtid="{D5CDD505-2E9C-101B-9397-08002B2CF9AE}" pid="9" name="MSIP_Label_24223873-78ff-4686-9930-457a4d381542_ActionId">
    <vt:lpwstr>0159ad5a-6c60-4493-be37-b4b7bade449c</vt:lpwstr>
  </property>
  <property fmtid="{D5CDD505-2E9C-101B-9397-08002B2CF9AE}" pid="10" name="MSIP_Label_24223873-78ff-4686-9930-457a4d381542_ContentBits">
    <vt:lpwstr>0</vt:lpwstr>
  </property>
</Properties>
</file>