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16"/>
  </p:notesMasterIdLst>
  <p:sldIdLst>
    <p:sldId id="267" r:id="rId6"/>
    <p:sldId id="257" r:id="rId7"/>
    <p:sldId id="258" r:id="rId8"/>
    <p:sldId id="263" r:id="rId9"/>
    <p:sldId id="260" r:id="rId10"/>
    <p:sldId id="261" r:id="rId11"/>
    <p:sldId id="262" r:id="rId12"/>
    <p:sldId id="264" r:id="rId13"/>
    <p:sldId id="265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196AFC6-9DC9-A483-D017-C2BAE043E85E}" name="Danielle George" initials="DG" userId="S::danielle.george@ceav.vic.edu.au::a856bbd4-6933-49ef-9849-ebbee3c5d9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0390" autoAdjust="0"/>
  </p:normalViewPr>
  <p:slideViewPr>
    <p:cSldViewPr snapToGrid="0">
      <p:cViewPr varScale="1">
        <p:scale>
          <a:sx n="64" d="100"/>
          <a:sy n="64" d="100"/>
        </p:scale>
        <p:origin x="14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Thompson" userId="e4b6cbf4-dd58-473c-af8e-49577362c0ec" providerId="ADAL" clId="{9BF22B66-0D6E-4F2A-BEF4-BEE966AA8492}"/>
    <pc:docChg chg="custSel modSld">
      <pc:chgData name="David Thompson" userId="e4b6cbf4-dd58-473c-af8e-49577362c0ec" providerId="ADAL" clId="{9BF22B66-0D6E-4F2A-BEF4-BEE966AA8492}" dt="2022-06-01T06:29:41.434" v="13" actId="404"/>
      <pc:docMkLst>
        <pc:docMk/>
      </pc:docMkLst>
      <pc:sldChg chg="modSp mod">
        <pc:chgData name="David Thompson" userId="e4b6cbf4-dd58-473c-af8e-49577362c0ec" providerId="ADAL" clId="{9BF22B66-0D6E-4F2A-BEF4-BEE966AA8492}" dt="2022-06-01T06:28:32.207" v="1" actId="2711"/>
        <pc:sldMkLst>
          <pc:docMk/>
          <pc:sldMk cId="510220404" sldId="257"/>
        </pc:sldMkLst>
        <pc:spChg chg="mod">
          <ac:chgData name="David Thompson" userId="e4b6cbf4-dd58-473c-af8e-49577362c0ec" providerId="ADAL" clId="{9BF22B66-0D6E-4F2A-BEF4-BEE966AA8492}" dt="2022-06-01T06:28:32.207" v="1" actId="2711"/>
          <ac:spMkLst>
            <pc:docMk/>
            <pc:sldMk cId="510220404" sldId="257"/>
            <ac:spMk id="2" creationId="{A971DE4B-27E5-627A-AEE6-6931A79CDFBB}"/>
          </ac:spMkLst>
        </pc:spChg>
      </pc:sldChg>
      <pc:sldChg chg="modSp mod">
        <pc:chgData name="David Thompson" userId="e4b6cbf4-dd58-473c-af8e-49577362c0ec" providerId="ADAL" clId="{9BF22B66-0D6E-4F2A-BEF4-BEE966AA8492}" dt="2022-06-01T06:28:39.358" v="2" actId="2711"/>
        <pc:sldMkLst>
          <pc:docMk/>
          <pc:sldMk cId="3951622550" sldId="258"/>
        </pc:sldMkLst>
        <pc:spChg chg="mod">
          <ac:chgData name="David Thompson" userId="e4b6cbf4-dd58-473c-af8e-49577362c0ec" providerId="ADAL" clId="{9BF22B66-0D6E-4F2A-BEF4-BEE966AA8492}" dt="2022-06-01T06:28:39.358" v="2" actId="2711"/>
          <ac:spMkLst>
            <pc:docMk/>
            <pc:sldMk cId="3951622550" sldId="258"/>
            <ac:spMk id="2" creationId="{A971DE4B-27E5-627A-AEE6-6931A79CDFBB}"/>
          </ac:spMkLst>
        </pc:spChg>
      </pc:sldChg>
      <pc:sldChg chg="modSp mod">
        <pc:chgData name="David Thompson" userId="e4b6cbf4-dd58-473c-af8e-49577362c0ec" providerId="ADAL" clId="{9BF22B66-0D6E-4F2A-BEF4-BEE966AA8492}" dt="2022-06-01T06:28:56.404" v="4" actId="2711"/>
        <pc:sldMkLst>
          <pc:docMk/>
          <pc:sldMk cId="783973854" sldId="260"/>
        </pc:sldMkLst>
        <pc:spChg chg="mod">
          <ac:chgData name="David Thompson" userId="e4b6cbf4-dd58-473c-af8e-49577362c0ec" providerId="ADAL" clId="{9BF22B66-0D6E-4F2A-BEF4-BEE966AA8492}" dt="2022-06-01T06:28:56.404" v="4" actId="2711"/>
          <ac:spMkLst>
            <pc:docMk/>
            <pc:sldMk cId="783973854" sldId="260"/>
            <ac:spMk id="2" creationId="{A971DE4B-27E5-627A-AEE6-6931A79CDFBB}"/>
          </ac:spMkLst>
        </pc:spChg>
      </pc:sldChg>
      <pc:sldChg chg="modSp mod">
        <pc:chgData name="David Thompson" userId="e4b6cbf4-dd58-473c-af8e-49577362c0ec" providerId="ADAL" clId="{9BF22B66-0D6E-4F2A-BEF4-BEE966AA8492}" dt="2022-06-01T06:29:02.376" v="5" actId="2711"/>
        <pc:sldMkLst>
          <pc:docMk/>
          <pc:sldMk cId="488594433" sldId="261"/>
        </pc:sldMkLst>
        <pc:spChg chg="mod">
          <ac:chgData name="David Thompson" userId="e4b6cbf4-dd58-473c-af8e-49577362c0ec" providerId="ADAL" clId="{9BF22B66-0D6E-4F2A-BEF4-BEE966AA8492}" dt="2022-06-01T06:29:02.376" v="5" actId="2711"/>
          <ac:spMkLst>
            <pc:docMk/>
            <pc:sldMk cId="488594433" sldId="261"/>
            <ac:spMk id="2" creationId="{A971DE4B-27E5-627A-AEE6-6931A79CDFBB}"/>
          </ac:spMkLst>
        </pc:spChg>
      </pc:sldChg>
      <pc:sldChg chg="modSp mod">
        <pc:chgData name="David Thompson" userId="e4b6cbf4-dd58-473c-af8e-49577362c0ec" providerId="ADAL" clId="{9BF22B66-0D6E-4F2A-BEF4-BEE966AA8492}" dt="2022-06-01T06:29:12.398" v="6" actId="2711"/>
        <pc:sldMkLst>
          <pc:docMk/>
          <pc:sldMk cId="3745886520" sldId="262"/>
        </pc:sldMkLst>
        <pc:spChg chg="mod">
          <ac:chgData name="David Thompson" userId="e4b6cbf4-dd58-473c-af8e-49577362c0ec" providerId="ADAL" clId="{9BF22B66-0D6E-4F2A-BEF4-BEE966AA8492}" dt="2022-06-01T06:29:12.398" v="6" actId="2711"/>
          <ac:spMkLst>
            <pc:docMk/>
            <pc:sldMk cId="3745886520" sldId="262"/>
            <ac:spMk id="2" creationId="{A971DE4B-27E5-627A-AEE6-6931A79CDFBB}"/>
          </ac:spMkLst>
        </pc:spChg>
      </pc:sldChg>
      <pc:sldChg chg="modSp mod">
        <pc:chgData name="David Thompson" userId="e4b6cbf4-dd58-473c-af8e-49577362c0ec" providerId="ADAL" clId="{9BF22B66-0D6E-4F2A-BEF4-BEE966AA8492}" dt="2022-06-01T06:28:49.860" v="3" actId="2711"/>
        <pc:sldMkLst>
          <pc:docMk/>
          <pc:sldMk cId="633934912" sldId="263"/>
        </pc:sldMkLst>
        <pc:spChg chg="mod">
          <ac:chgData name="David Thompson" userId="e4b6cbf4-dd58-473c-af8e-49577362c0ec" providerId="ADAL" clId="{9BF22B66-0D6E-4F2A-BEF4-BEE966AA8492}" dt="2022-06-01T06:28:49.860" v="3" actId="2711"/>
          <ac:spMkLst>
            <pc:docMk/>
            <pc:sldMk cId="633934912" sldId="263"/>
            <ac:spMk id="2" creationId="{BDD2EB74-553E-C217-DA76-907F3C29951B}"/>
          </ac:spMkLst>
        </pc:spChg>
      </pc:sldChg>
      <pc:sldChg chg="modSp mod">
        <pc:chgData name="David Thompson" userId="e4b6cbf4-dd58-473c-af8e-49577362c0ec" providerId="ADAL" clId="{9BF22B66-0D6E-4F2A-BEF4-BEE966AA8492}" dt="2022-06-01T06:29:17.668" v="7" actId="2711"/>
        <pc:sldMkLst>
          <pc:docMk/>
          <pc:sldMk cId="1093093666" sldId="264"/>
        </pc:sldMkLst>
        <pc:spChg chg="mod">
          <ac:chgData name="David Thompson" userId="e4b6cbf4-dd58-473c-af8e-49577362c0ec" providerId="ADAL" clId="{9BF22B66-0D6E-4F2A-BEF4-BEE966AA8492}" dt="2022-06-01T06:29:17.668" v="7" actId="2711"/>
          <ac:spMkLst>
            <pc:docMk/>
            <pc:sldMk cId="1093093666" sldId="264"/>
            <ac:spMk id="2" creationId="{6AC187F0-F0FF-56EF-5FFF-7909810BDD1E}"/>
          </ac:spMkLst>
        </pc:spChg>
      </pc:sldChg>
      <pc:sldChg chg="modSp mod">
        <pc:chgData name="David Thompson" userId="e4b6cbf4-dd58-473c-af8e-49577362c0ec" providerId="ADAL" clId="{9BF22B66-0D6E-4F2A-BEF4-BEE966AA8492}" dt="2022-06-01T06:29:25.372" v="9" actId="27636"/>
        <pc:sldMkLst>
          <pc:docMk/>
          <pc:sldMk cId="4042800210" sldId="265"/>
        </pc:sldMkLst>
        <pc:spChg chg="mod">
          <ac:chgData name="David Thompson" userId="e4b6cbf4-dd58-473c-af8e-49577362c0ec" providerId="ADAL" clId="{9BF22B66-0D6E-4F2A-BEF4-BEE966AA8492}" dt="2022-06-01T06:29:25.372" v="9" actId="27636"/>
          <ac:spMkLst>
            <pc:docMk/>
            <pc:sldMk cId="4042800210" sldId="265"/>
            <ac:spMk id="2" creationId="{6AC187F0-F0FF-56EF-5FFF-7909810BDD1E}"/>
          </ac:spMkLst>
        </pc:spChg>
      </pc:sldChg>
      <pc:sldChg chg="modSp mod">
        <pc:chgData name="David Thompson" userId="e4b6cbf4-dd58-473c-af8e-49577362c0ec" providerId="ADAL" clId="{9BF22B66-0D6E-4F2A-BEF4-BEE966AA8492}" dt="2022-06-01T06:29:41.434" v="13" actId="404"/>
        <pc:sldMkLst>
          <pc:docMk/>
          <pc:sldMk cId="1631049457" sldId="266"/>
        </pc:sldMkLst>
        <pc:spChg chg="mod">
          <ac:chgData name="David Thompson" userId="e4b6cbf4-dd58-473c-af8e-49577362c0ec" providerId="ADAL" clId="{9BF22B66-0D6E-4F2A-BEF4-BEE966AA8492}" dt="2022-06-01T06:29:41.434" v="13" actId="404"/>
          <ac:spMkLst>
            <pc:docMk/>
            <pc:sldMk cId="1631049457" sldId="266"/>
            <ac:spMk id="2" creationId="{6AC187F0-F0FF-56EF-5FFF-7909810BDD1E}"/>
          </ac:spMkLst>
        </pc:spChg>
      </pc:sldChg>
      <pc:sldChg chg="modSp mod">
        <pc:chgData name="David Thompson" userId="e4b6cbf4-dd58-473c-af8e-49577362c0ec" providerId="ADAL" clId="{9BF22B66-0D6E-4F2A-BEF4-BEE966AA8492}" dt="2022-06-01T06:28:21.839" v="0" actId="2711"/>
        <pc:sldMkLst>
          <pc:docMk/>
          <pc:sldMk cId="3047691324" sldId="267"/>
        </pc:sldMkLst>
        <pc:spChg chg="mod">
          <ac:chgData name="David Thompson" userId="e4b6cbf4-dd58-473c-af8e-49577362c0ec" providerId="ADAL" clId="{9BF22B66-0D6E-4F2A-BEF4-BEE966AA8492}" dt="2022-06-01T06:28:21.839" v="0" actId="2711"/>
          <ac:spMkLst>
            <pc:docMk/>
            <pc:sldMk cId="3047691324" sldId="267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20EB5E-5A5E-4D3D-A1D8-8E9AB0820D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49602-3C12-4AF5-83A9-E178F4F275C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3971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The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Line Upgrade will deliver more frequent and reliable services, and will allow modern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VLocity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trains to travel to and from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for the first time.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33770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Assist students to navigate seek.com.au</a:t>
            </a:r>
          </a:p>
          <a:p>
            <a:r>
              <a:rPr lang="en-AU" dirty="0"/>
              <a:t>Answers will vary depending on jobs </a:t>
            </a:r>
            <a:r>
              <a:rPr lang="en-AU"/>
              <a:t>currently advertised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52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Watch this video for a short overview of the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5122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GB" b="1" i="0" dirty="0">
                <a:solidFill>
                  <a:srgbClr val="0F0F0F"/>
                </a:solidFill>
                <a:effectLst/>
                <a:latin typeface="Network Sans"/>
              </a:rPr>
              <a:t>Project overview</a:t>
            </a:r>
            <a:endParaRPr lang="en-GB" b="0" i="0" dirty="0">
              <a:solidFill>
                <a:srgbClr val="0F0F0F"/>
              </a:solidFill>
              <a:effectLst/>
              <a:latin typeface="Network Sans"/>
            </a:endParaRPr>
          </a:p>
          <a:p>
            <a:pPr algn="l"/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The Australian and Victorian governments have funded $400 million for Stage 3 of the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Line Upgrade, which will allow trains to travel up to 130km/h and enable nine return services to and from Melbourne every weekday.</a:t>
            </a:r>
          </a:p>
          <a:p>
            <a:pPr algn="l"/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This investment brings the Victorian Government contribution to the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Line Upgrade to an unprecedented $436 million, and the total investment in the line to more than $750 million, creating 600 jobs across the project.</a:t>
            </a:r>
          </a:p>
          <a:p>
            <a:pPr algn="l"/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Stage 3 of the project will be accelerated by expanding on the upgrades already underway as part of Stage 2 of the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Line Upgrade.</a:t>
            </a:r>
          </a:p>
          <a:p>
            <a:pPr algn="l"/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The new stabling facility being built north of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to house modern and reliable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VLocity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trains will be expanded, to accommodate even more trains and enable more services.</a:t>
            </a:r>
          </a:p>
          <a:p>
            <a:endParaRPr lang="en-AU" dirty="0"/>
          </a:p>
          <a:p>
            <a:pPr algn="l"/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Stage 3 of the </a:t>
            </a:r>
            <a:r>
              <a:rPr lang="en-GB" b="0" i="0" dirty="0" err="1">
                <a:solidFill>
                  <a:srgbClr val="0F0F0F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0F0F0F"/>
                </a:solidFill>
                <a:effectLst/>
                <a:latin typeface="Network Sans"/>
              </a:rPr>
              <a:t> Line Upgrade, which will soon be underway, includes: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signalling upgrades between Seymour and </a:t>
            </a:r>
            <a:r>
              <a:rPr lang="en-GB" b="0" i="0" dirty="0" err="1">
                <a:solidFill>
                  <a:srgbClr val="303030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 to enable nine weekday return services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expanded stabling for </a:t>
            </a:r>
            <a:r>
              <a:rPr lang="en-GB" b="0" i="0" dirty="0" err="1">
                <a:solidFill>
                  <a:srgbClr val="303030"/>
                </a:solidFill>
                <a:effectLst/>
                <a:latin typeface="Network Sans"/>
              </a:rPr>
              <a:t>VLocity</a:t>
            </a: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 trains to support more services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track upgrades between Seymour and </a:t>
            </a:r>
            <a:r>
              <a:rPr lang="en-GB" b="0" i="0" dirty="0" err="1">
                <a:solidFill>
                  <a:srgbClr val="303030"/>
                </a:solidFill>
                <a:effectLst/>
                <a:latin typeface="Network Sans"/>
              </a:rPr>
              <a:t>Shepparton</a:t>
            </a: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 to enable trains to travel faster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303030"/>
                </a:solidFill>
                <a:effectLst/>
                <a:latin typeface="Network Sans"/>
              </a:rPr>
              <a:t>further extension of the Murchison East crossing loop to boost capacity on the line.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4575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Find the station closet to your home on the map. Is it serviced by train or coach? </a:t>
            </a:r>
          </a:p>
          <a:p>
            <a:r>
              <a:rPr lang="en-AU" dirty="0"/>
              <a:t>How many train and coach interchanges are there in North Eastern Victoria?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1626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Complete Tasks 1 and 2</a:t>
            </a:r>
          </a:p>
          <a:p>
            <a:endParaRPr lang="en-AU" dirty="0"/>
          </a:p>
          <a:p>
            <a:r>
              <a:rPr lang="en-AU" dirty="0"/>
              <a:t>Answers</a:t>
            </a:r>
          </a:p>
          <a:p>
            <a:r>
              <a:rPr lang="en-AU" dirty="0"/>
              <a:t>1. Train to Southern Cross Station – change for coach to Kinglake West</a:t>
            </a:r>
          </a:p>
          <a:p>
            <a:r>
              <a:rPr lang="en-AU" dirty="0"/>
              <a:t>2. Nagambie – Sothern Cross – Colac Station: total 5-6Hrs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568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Complete Question 1 and 2</a:t>
            </a:r>
          </a:p>
          <a:p>
            <a:endParaRPr lang="en-AU" dirty="0"/>
          </a:p>
          <a:p>
            <a:r>
              <a:rPr lang="en-AU" dirty="0"/>
              <a:t>Answers:</a:t>
            </a:r>
          </a:p>
          <a:p>
            <a:pPr marL="228600" indent="-228600">
              <a:buAutoNum type="arabicPeriod"/>
            </a:pPr>
            <a:r>
              <a:rPr lang="en-AU" dirty="0"/>
              <a:t>Seymour station has 3 Platforms</a:t>
            </a:r>
          </a:p>
          <a:p>
            <a:pPr marL="228600" indent="-228600">
              <a:buAutoNum type="arabicPeriod"/>
            </a:pPr>
            <a:r>
              <a:rPr lang="en-GB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It is the junction of the North-East and Goulburn Valley </a:t>
            </a:r>
            <a:r>
              <a:rPr lang="en-GB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lines</a:t>
            </a:r>
            <a:endParaRPr lang="en-AU" b="0" dirty="0"/>
          </a:p>
          <a:p>
            <a:pPr marL="228600" indent="-228600">
              <a:buAutoNum type="arabicPeriod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6035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Complete Question 1 and 2</a:t>
            </a:r>
          </a:p>
          <a:p>
            <a:endParaRPr lang="en-AU" dirty="0"/>
          </a:p>
          <a:p>
            <a:r>
              <a:rPr lang="en-AU" dirty="0"/>
              <a:t>Answers:</a:t>
            </a:r>
          </a:p>
          <a:p>
            <a:pPr marL="228600" indent="-228600">
              <a:buAutoNum type="arabicPeriod"/>
            </a:pPr>
            <a:r>
              <a:rPr lang="en-AU" dirty="0"/>
              <a:t>Approximately 10 meters</a:t>
            </a:r>
          </a:p>
          <a:p>
            <a:pPr marL="228600" indent="-228600">
              <a:buAutoNum type="arabicPeriod"/>
            </a:pPr>
            <a:r>
              <a:rPr lang="en-AU" dirty="0"/>
              <a:t>Approximately 13 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0418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Read text and watch video detailing Stage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1410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dirty="0"/>
              <a:t>Read text and watch video detailing Stage 2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249602-3C12-4AF5-83A9-E178F4F275C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906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A4B0-38A9-43CD-30B2-24EEC4637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27D89-D530-D239-319D-08641DC86C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89980-FA78-9F46-F2A0-998CF2509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4E094-1817-D7F8-5948-27CDBDEDD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FA094-467B-B69E-7792-C4C7210F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31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F88F4-9915-5875-D5FD-0269DBA78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6F5CD-3A6D-F3BC-9476-1B1B6C50C0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DB523-D4B9-68A0-D928-068604C2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FBF7B-FD4A-3444-BDCC-DF8DFACF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06CD4-6523-F11C-F718-088F9937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66819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96B818-B74E-8C4E-D518-70381101C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DCF0E3-578C-ED50-AB99-6208D72CC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8BF9D4-A108-9E54-8B0E-E3BCC3AE5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82BC1-DA5A-6F1D-575D-4D6D29865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1FEC3-107E-2D44-2BDD-9A532F73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806254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27687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166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00809"/>
            <a:ext cx="10972800" cy="51801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72884"/>
            <a:ext cx="10972800" cy="37444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3724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37278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68429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88436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62044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084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6635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AEECE-2038-83BF-F727-EDEF5FB89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D13C2-3AFB-62B6-8E40-4C7B9B0E97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C38E3-92DB-1ECA-175A-7B6843291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37BFDB-0FC0-8581-04F9-D4404769A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70384-9C45-5DCF-987C-1C545BB2D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5473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5341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67431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5467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66A3-C918-3B4D-845A-EE6A0C0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8AB59-55FD-D3FB-796C-D5701374B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955FA-E158-9DAA-3029-B9DB1CE6A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9A3A0-95AA-2C14-7917-FDF33AF8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080109-FDB8-709C-7AA2-F3D1C635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7749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96CCA-D133-6887-D5DE-95BD1C8B0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14125-189A-9D5F-2AD2-C8C04A9DB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F55AC8-4A67-56A0-1126-7185839FF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8F2BFA-F8C0-A99D-5529-E8737B6E9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0D6067-0766-A5C7-F20B-E6E13831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313C20-FC72-A83E-05C0-C49883CAC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5200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47ADA-F12C-535E-CAE6-0E5BFD9E9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91B5C-9BB6-D185-3AAF-5C6CF18A2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461FA-B827-E3C8-AF39-030F55C10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4D234-7731-AE9E-1922-DF20CE5FFB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1AF70A-3DA8-A0F6-FE94-EC900A063A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9F2E6B-74C1-F018-1AC2-AC22C3A1F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6ADF0-9D4C-F86D-D2C2-155E87DFE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4127A0-9CB5-FC28-1933-AE0D195F5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783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B2138-1A39-5140-1366-9DDBBAB4B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B089FF-2CF4-B258-512B-DD877412B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5E11DF-55F7-C795-A3EA-4CBDB89EE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EE38B-77B5-F607-0B72-713BAF8F8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88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E522E3-EC9C-1DB4-8BA0-888E21DB0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86946D-9447-6B66-2AC0-C83D48E1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6D49A-4462-97CB-8F89-203D6179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762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DD367-8626-C723-647D-D8E3AFE9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BF0DE-2C44-A09E-4481-5E88887E1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ED8E9-E848-3D7B-CF03-D141BEE09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CACE50-9C21-3960-D845-C00715BF3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8088D-B041-8500-99E5-41A7446CB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944DB-AB98-E101-DAA3-F5363A74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9381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2D2-8128-7F7F-D75A-14F0D0CC8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AAB309-74C4-14A9-C6DE-0269F266A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A58D63-116C-456A-A397-8663F29B30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DD53B4-2AF4-1DC6-2CEB-494201BC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47AEC3-EFB4-20BE-00C8-6D4B0E4F0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1C7EA-9156-5FE2-2BFB-86FCD7525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2953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93EB3C-27B2-D62C-1292-4F93B2F0B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06382-A530-7CAC-0A48-35144CD2C0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8A510-E9C0-B235-88D1-031EAA7D8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616BB-6D08-497F-B231-BD66C912BAC3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9BD64-3521-F243-5D32-E81C4AA3B5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E6532-FDA4-829A-5F97-B3BF4F4C4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48232-413A-4B13-B98F-72C1A89D588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39280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FAEC0-9195-4C4A-B7D9-602259669717}" type="datetimeFigureOut">
              <a:rPr lang="en-AU" smtClean="0"/>
              <a:t>1/06/2022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AADCB7-69C1-496F-8D43-75E9E272ADF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9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ek.com.au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MPH_P1sPRD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hyperlink" Target="https://www.vline.com.au/Plan-trip-buy-ticket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vline.com.au/virtual-station-tour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line.com.au/virtual-station-tour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TAorQHmn2I&amp;t=23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igbuild.vic.gov.au/projects/shepparton-line-upgrade/construction/stage-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34" y="3169991"/>
            <a:ext cx="10972800" cy="518017"/>
          </a:xfrm>
        </p:spPr>
        <p:txBody>
          <a:bodyPr>
            <a:normAutofit fontScale="90000"/>
          </a:bodyPr>
          <a:lstStyle/>
          <a:p>
            <a:r>
              <a:rPr lang="en-AU" dirty="0">
                <a:latin typeface="Arboria Medium" panose="02000506020000020004" pitchFamily="50" charset="0"/>
              </a:rPr>
              <a:t>Shepparton Regional Rail</a:t>
            </a:r>
            <a:br>
              <a:rPr lang="en-AU" dirty="0">
                <a:latin typeface="Arboria Medium" panose="02000506020000020004" pitchFamily="50" charset="0"/>
              </a:rPr>
            </a:br>
            <a:r>
              <a:rPr lang="en-AU" dirty="0">
                <a:latin typeface="Arboria Medium" panose="02000506020000020004" pitchFamily="50" charset="0"/>
              </a:rPr>
              <a:t>Lesson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242" y="5715412"/>
            <a:ext cx="5611938" cy="696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i="1"/>
              <a:t>Industry Training Hubs are funded by the Australian Government </a:t>
            </a:r>
          </a:p>
          <a:p>
            <a:pPr marL="0" indent="0">
              <a:buNone/>
            </a:pPr>
            <a:r>
              <a:rPr lang="en-US" sz="1400" i="1"/>
              <a:t>Department of Education, Skills and Employment.</a:t>
            </a:r>
            <a:endParaRPr lang="en-AU" sz="1400" i="1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DE664D6-54B4-3D7E-9EBA-C621ED292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61" y="6071155"/>
            <a:ext cx="1339185" cy="697486"/>
          </a:xfrm>
          <a:prstGeom prst="rect">
            <a:avLst/>
          </a:prstGeom>
        </p:spPr>
      </p:pic>
      <p:pic>
        <p:nvPicPr>
          <p:cNvPr id="7" name="Picture 6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0F2AA5FA-0E1C-D3B4-C1DC-2ED1BF71EC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52571"/>
            <a:ext cx="2373013" cy="518017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88E4FB2-F24D-F180-F044-E801AA553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061" y="132680"/>
            <a:ext cx="2273427" cy="130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91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187F0-F0FF-56EF-5FFF-7909810B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Autofit/>
          </a:bodyPr>
          <a:lstStyle/>
          <a:p>
            <a:r>
              <a:rPr lang="en-US" dirty="0">
                <a:latin typeface="Arboria Medium" panose="02000506020000020004" pitchFamily="50" charset="0"/>
              </a:rPr>
              <a:t>Find a Job with Coleman Rail</a:t>
            </a:r>
            <a:endParaRPr lang="en-AU" dirty="0">
              <a:latin typeface="Arboria Medium" panose="02000506020000020004" pitchFamily="50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3E34F-BEBC-6792-BE89-1BDB5EFB1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/>
              <a:t>Using </a:t>
            </a:r>
            <a:r>
              <a:rPr lang="en-US" sz="1400">
                <a:hlinkClick r:id="rId3"/>
              </a:rPr>
              <a:t>www.seek.com.au</a:t>
            </a:r>
            <a:r>
              <a:rPr lang="en-US" sz="1400"/>
              <a:t>, search for current vacancies</a:t>
            </a:r>
          </a:p>
          <a:p>
            <a:pPr marL="0" indent="0">
              <a:buNone/>
            </a:pPr>
            <a:r>
              <a:rPr lang="en-US" sz="1400"/>
              <a:t>with Coleman Rail.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 b="1"/>
              <a:t>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List 2 roles that might interest you in the future.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Where is each role located?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What are the responsibilities of each role?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What are the required skills and competencies?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What interests you about these jobs?</a:t>
            </a:r>
          </a:p>
          <a:p>
            <a:pPr marL="0" indent="0">
              <a:buNone/>
            </a:pPr>
            <a:endParaRPr lang="en-AU" sz="1400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C01F93F-C9F4-768D-6E31-E86EE16C5A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3104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1DE4B-27E5-627A-AEE6-6931A79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761" y="537329"/>
            <a:ext cx="4620584" cy="13927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>
                <a:latin typeface="Arboria Medium" panose="02000506020000020004" pitchFamily="50" charset="0"/>
              </a:rPr>
              <a:t>Shepparton Regional Rail</a:t>
            </a:r>
          </a:p>
        </p:txBody>
      </p:sp>
      <p:pic>
        <p:nvPicPr>
          <p:cNvPr id="6" name="Picture 5" descr="A train at a train station&#10;&#10;Description automatically generated with medium confidence">
            <a:extLst>
              <a:ext uri="{FF2B5EF4-FFF2-40B4-BE49-F238E27FC236}">
                <a16:creationId xmlns:a16="http://schemas.microsoft.com/office/drawing/2014/main" id="{2A40FDBA-F846-8DBF-BEE5-BF5C8B6E0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0" name="Picture 9" descr="A picture containing text, sign, outdoor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EBD5520-926E-E8C9-814D-882545D83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12" y="2883239"/>
            <a:ext cx="4182477" cy="2675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465A56-8C89-8527-2D7D-995AFD0FB39F}"/>
              </a:ext>
            </a:extLst>
          </p:cNvPr>
          <p:cNvSpPr txBox="1"/>
          <p:nvPr/>
        </p:nvSpPr>
        <p:spPr>
          <a:xfrm>
            <a:off x="1461839" y="5656334"/>
            <a:ext cx="37286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https://www.youtube.com/watch?v=MPH_P1sPRDc</a:t>
            </a:r>
            <a:endParaRPr lang="en-AU" sz="1200" dirty="0"/>
          </a:p>
        </p:txBody>
      </p:sp>
      <p:pic>
        <p:nvPicPr>
          <p:cNvPr id="14" name="Graphic 13" descr="Play with solid fill">
            <a:hlinkClick r:id="rId4"/>
            <a:extLst>
              <a:ext uri="{FF2B5EF4-FFF2-40B4-BE49-F238E27FC236}">
                <a16:creationId xmlns:a16="http://schemas.microsoft.com/office/drawing/2014/main" id="{F3F22BF0-99A4-6DF5-7A99-50EDC0EA2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68950" y="376399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20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workers working on railroad tracks&#10;&#10;Description automatically generated with medium confidence">
            <a:extLst>
              <a:ext uri="{FF2B5EF4-FFF2-40B4-BE49-F238E27FC236}">
                <a16:creationId xmlns:a16="http://schemas.microsoft.com/office/drawing/2014/main" id="{AAD1A470-49CE-4061-EDED-4D09460CF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1DE4B-27E5-627A-AEE6-6931A79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152624"/>
            <a:ext cx="2112264" cy="1920240"/>
          </a:xfrm>
        </p:spPr>
        <p:txBody>
          <a:bodyPr>
            <a:normAutofit/>
          </a:bodyPr>
          <a:lstStyle/>
          <a:p>
            <a:r>
              <a:rPr lang="en-AU" sz="2400" dirty="0">
                <a:latin typeface="Arboria Medium" panose="02000506020000020004" pitchFamily="50" charset="0"/>
              </a:rPr>
              <a:t>Shepparton Regional Rail</a:t>
            </a:r>
          </a:p>
        </p:txBody>
      </p:sp>
      <p:pic>
        <p:nvPicPr>
          <p:cNvPr id="7" name="Picture 6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80956E07-35BD-2BC6-21BD-14C1A03F63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0B3D-99DC-16ED-D220-5EBB9E8F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4992" y="4151376"/>
            <a:ext cx="3319272" cy="1920240"/>
          </a:xfrm>
        </p:spPr>
        <p:txBody>
          <a:bodyPr anchor="ctr">
            <a:normAutofit/>
          </a:bodyPr>
          <a:lstStyle/>
          <a:p>
            <a:r>
              <a:rPr lang="en-US" sz="1700" dirty="0"/>
              <a:t>Shepparton Line Upgrade part of Victoria’s Big Build</a:t>
            </a:r>
          </a:p>
          <a:p>
            <a:r>
              <a:rPr lang="en-US" sz="1700" dirty="0"/>
              <a:t>Stage 3: In Progress</a:t>
            </a:r>
          </a:p>
          <a:p>
            <a:r>
              <a:rPr lang="en-US" sz="1700" dirty="0"/>
              <a:t>Total cost $436 million</a:t>
            </a:r>
          </a:p>
          <a:p>
            <a:r>
              <a:rPr lang="en-US" sz="1700" dirty="0"/>
              <a:t>600 jobs created - One of these jobs could be yours!</a:t>
            </a:r>
            <a:endParaRPr lang="en-AU" sz="1700" dirty="0"/>
          </a:p>
        </p:txBody>
      </p:sp>
      <p:pic>
        <p:nvPicPr>
          <p:cNvPr id="5" name="Picture 4" descr="A picture containing text, building, ground, outdoor&#10;&#10;Description automatically generated">
            <a:extLst>
              <a:ext uri="{FF2B5EF4-FFF2-40B4-BE49-F238E27FC236}">
                <a16:creationId xmlns:a16="http://schemas.microsoft.com/office/drawing/2014/main" id="{7BD9665A-20ED-1D61-402D-E4F4535533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622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9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Freeform: Shape 11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Freeform: Shape 13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2EB74-553E-C217-DA76-907F3C299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2763" y="1207153"/>
            <a:ext cx="4023360" cy="2099685"/>
          </a:xfrm>
        </p:spPr>
        <p:txBody>
          <a:bodyPr anchor="b">
            <a:normAutofit/>
          </a:bodyPr>
          <a:lstStyle/>
          <a:p>
            <a:pPr algn="l"/>
            <a:r>
              <a:rPr lang="en-AU" sz="4800" dirty="0">
                <a:latin typeface="Arboria Medium" panose="02000506020000020004" pitchFamily="50" charset="0"/>
              </a:rPr>
              <a:t>Explore Shepparton Rail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529F6-CFA4-066F-A0F9-55671B0C13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2763" y="3622790"/>
            <a:ext cx="3933306" cy="488965"/>
          </a:xfrm>
        </p:spPr>
        <p:txBody>
          <a:bodyPr>
            <a:normAutofit/>
          </a:bodyPr>
          <a:lstStyle/>
          <a:p>
            <a:pPr algn="l"/>
            <a:r>
              <a:rPr lang="en-AU" i="1"/>
              <a:t>How are we connected?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193552E4-DE56-3013-80D2-7C37C48A6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612"/>
            <a:ext cx="5862204" cy="6836388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C667CAA-DBC4-34F6-C2FC-BD8D656EAF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6" y="4795454"/>
            <a:ext cx="5752416" cy="16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93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Busy train station">
            <a:extLst>
              <a:ext uri="{FF2B5EF4-FFF2-40B4-BE49-F238E27FC236}">
                <a16:creationId xmlns:a16="http://schemas.microsoft.com/office/drawing/2014/main" id="{B950B237-2523-832B-85F8-70F81B21C9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71DE4B-27E5-627A-AEE6-6931A79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28815" y="267145"/>
            <a:ext cx="3341421" cy="1899912"/>
          </a:xfrm>
        </p:spPr>
        <p:txBody>
          <a:bodyPr>
            <a:normAutofit/>
          </a:bodyPr>
          <a:lstStyle/>
          <a:p>
            <a:r>
              <a:rPr lang="en-AU" sz="4000" dirty="0">
                <a:latin typeface="Arboria Medium" panose="02000506020000020004" pitchFamily="50" charset="0"/>
              </a:rPr>
              <a:t>Finding your way around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0B3D-99DC-16ED-D220-5EBB9E8F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8815" y="2167057"/>
            <a:ext cx="3233800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Tasks: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Using the North Eastern map, how would you travel from </a:t>
            </a:r>
            <a:r>
              <a:rPr lang="en-US" sz="1400" dirty="0" err="1"/>
              <a:t>Toolamba</a:t>
            </a:r>
            <a:r>
              <a:rPr lang="en-US" sz="1400" dirty="0"/>
              <a:t> to Kinglake West?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/>
              <a:t>Using the </a:t>
            </a:r>
            <a:r>
              <a:rPr lang="en-US" sz="1400" dirty="0" err="1">
                <a:hlinkClick r:id="rId4"/>
              </a:rPr>
              <a:t>Vline</a:t>
            </a:r>
            <a:r>
              <a:rPr lang="en-US" sz="1400" dirty="0">
                <a:hlinkClick r:id="rId4"/>
              </a:rPr>
              <a:t> website</a:t>
            </a:r>
            <a:r>
              <a:rPr lang="en-US" sz="1400" dirty="0"/>
              <a:t>, discover how you would travel from </a:t>
            </a:r>
            <a:r>
              <a:rPr lang="en-US" sz="1400" dirty="0" err="1"/>
              <a:t>Nagambie</a:t>
            </a:r>
            <a:r>
              <a:rPr lang="en-US" sz="1400" dirty="0"/>
              <a:t> to Colac. </a:t>
            </a:r>
            <a:r>
              <a:rPr lang="en-US" sz="1400" dirty="0">
                <a:hlinkClick r:id="rId4"/>
              </a:rPr>
              <a:t>https://www.vline.com.au/Plan-trip-buy-tickets</a:t>
            </a:r>
            <a:r>
              <a:rPr lang="en-US" sz="1400" dirty="0"/>
              <a:t> </a:t>
            </a:r>
          </a:p>
          <a:p>
            <a:pPr marL="0" indent="0">
              <a:buNone/>
            </a:pPr>
            <a:r>
              <a:rPr lang="en-US" sz="1400" b="1" dirty="0"/>
              <a:t>Consider:</a:t>
            </a:r>
          </a:p>
          <a:p>
            <a:r>
              <a:rPr lang="en-US" sz="1400" dirty="0"/>
              <a:t>Needing to change trains, at what station? </a:t>
            </a:r>
          </a:p>
          <a:p>
            <a:r>
              <a:rPr lang="en-US" sz="1400" dirty="0"/>
              <a:t>Changing from train to coach.</a:t>
            </a:r>
          </a:p>
        </p:txBody>
      </p:sp>
      <p:pic>
        <p:nvPicPr>
          <p:cNvPr id="11" name="Picture 10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972FB9D-E0A4-93A0-7F74-8F0C9FF13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85" y="267145"/>
            <a:ext cx="4120234" cy="281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397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DE4B-27E5-627A-AEE6-6931A79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AU" sz="3600" dirty="0">
                <a:latin typeface="Arboria Medium" panose="02000506020000020004" pitchFamily="50" charset="0"/>
              </a:rPr>
              <a:t>Virtual</a:t>
            </a:r>
            <a:br>
              <a:rPr lang="en-AU" sz="3600" dirty="0">
                <a:latin typeface="Arboria Medium" panose="02000506020000020004" pitchFamily="50" charset="0"/>
              </a:rPr>
            </a:br>
            <a:r>
              <a:rPr lang="en-AU" sz="3600" dirty="0">
                <a:latin typeface="Arboria Medium" panose="02000506020000020004" pitchFamily="50" charset="0"/>
              </a:rPr>
              <a:t>Station</a:t>
            </a:r>
            <a:br>
              <a:rPr lang="en-AU" sz="3600" dirty="0">
                <a:latin typeface="Arboria Medium" panose="02000506020000020004" pitchFamily="50" charset="0"/>
              </a:rPr>
            </a:br>
            <a:r>
              <a:rPr lang="en-AU" sz="3600" dirty="0">
                <a:latin typeface="Arboria Medium" panose="02000506020000020004" pitchFamily="50" charset="0"/>
              </a:rPr>
              <a:t>Tour</a:t>
            </a:r>
          </a:p>
        </p:txBody>
      </p:sp>
      <p:pic>
        <p:nvPicPr>
          <p:cNvPr id="5" name="Picture 4" descr="A picture containing text, building, outdoor, sign&#10;&#10;Description automatically generated">
            <a:extLst>
              <a:ext uri="{FF2B5EF4-FFF2-40B4-BE49-F238E27FC236}">
                <a16:creationId xmlns:a16="http://schemas.microsoft.com/office/drawing/2014/main" id="{9F1F8E7B-6227-26CB-72EA-449BB66825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0B3D-99DC-16ED-D220-5EBB9E8F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3145" y="3752849"/>
            <a:ext cx="7485413" cy="24526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Using the </a:t>
            </a:r>
            <a:r>
              <a:rPr lang="en-US" sz="1800" dirty="0">
                <a:hlinkClick r:id="rId4"/>
              </a:rPr>
              <a:t>Virtual Station Tours</a:t>
            </a:r>
            <a:r>
              <a:rPr lang="en-US" sz="1800" dirty="0"/>
              <a:t>, explore Seymour Station</a:t>
            </a:r>
          </a:p>
          <a:p>
            <a:pPr marL="0" indent="0">
              <a:buNone/>
            </a:pPr>
            <a:r>
              <a:rPr lang="en-US" sz="1800" dirty="0">
                <a:hlinkClick r:id="rId4"/>
              </a:rPr>
              <a:t>https://www.vline.com.au/virtual-station-tours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Questions: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How many platforms are there?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800" dirty="0"/>
              <a:t>Seymour is the junction for which two lines?</a:t>
            </a:r>
            <a:endParaRPr lang="en-AU" sz="1800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0D291F-066E-2358-3789-7BD4E23632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1" y="3752849"/>
            <a:ext cx="3907204" cy="2953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594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1DE4B-27E5-627A-AEE6-6931A79CD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en-AU" sz="3600" dirty="0">
                <a:latin typeface="Arboria Medium" panose="02000506020000020004" pitchFamily="50" charset="0"/>
              </a:rPr>
              <a:t>Virtual Station Tour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0B3D-99DC-16ED-D220-5EBB9E8FAF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400"/>
              <a:t>Using the </a:t>
            </a:r>
            <a:r>
              <a:rPr lang="en-US" sz="1400">
                <a:hlinkClick r:id="rId3"/>
              </a:rPr>
              <a:t>Virtual Station Tours</a:t>
            </a:r>
            <a:r>
              <a:rPr lang="en-US" sz="1400"/>
              <a:t>, explore Wallan Station</a:t>
            </a:r>
          </a:p>
          <a:p>
            <a:pPr marL="0" indent="0">
              <a:buNone/>
            </a:pPr>
            <a:r>
              <a:rPr lang="en-US" sz="1400">
                <a:hlinkClick r:id="rId3"/>
              </a:rPr>
              <a:t>https://www.vline.com.au/virtual-station-tours</a:t>
            </a:r>
            <a:r>
              <a:rPr lang="en-US" sz="1400"/>
              <a:t> </a:t>
            </a:r>
          </a:p>
          <a:p>
            <a:pPr marL="0" indent="0">
              <a:buNone/>
            </a:pPr>
            <a:endParaRPr lang="en-US" sz="1400"/>
          </a:p>
          <a:p>
            <a:pPr marL="0" indent="0">
              <a:buNone/>
            </a:pPr>
            <a:r>
              <a:rPr lang="en-US" sz="1400" b="1"/>
              <a:t>Questions:</a:t>
            </a:r>
          </a:p>
          <a:p>
            <a:pPr marL="0" indent="0">
              <a:buNone/>
            </a:pPr>
            <a:r>
              <a:rPr lang="en-US" sz="1400"/>
              <a:t>Using the measurement tool: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How far is the Train Replacement Coach stop from the platform?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400"/>
              <a:t>How far is the carpark from the station entrance?</a:t>
            </a:r>
          </a:p>
          <a:p>
            <a:endParaRPr lang="en-AU" sz="1400"/>
          </a:p>
        </p:txBody>
      </p:sp>
      <p:pic>
        <p:nvPicPr>
          <p:cNvPr id="5" name="Picture 4" descr="A sign on a pole&#10;&#10;Description automatically generated with low confidence">
            <a:extLst>
              <a:ext uri="{FF2B5EF4-FFF2-40B4-BE49-F238E27FC236}">
                <a16:creationId xmlns:a16="http://schemas.microsoft.com/office/drawing/2014/main" id="{D84A6A01-113A-3E79-1653-2CB2F4912E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45886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C187F0-F0FF-56EF-5FFF-7909810B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AU" dirty="0">
                <a:latin typeface="Arboria Medium" panose="02000506020000020004" pitchFamily="50" charset="0"/>
              </a:rPr>
              <a:t>Shepparton Line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3E34F-BEBC-6792-BE89-1BDB5EFB1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/>
              <a:t>The Shepparton Line Upgrade is a staged program of works, which will give passengers more reliable services, faster journeys and more modern trains.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 b="1"/>
              <a:t>Stage 1 </a:t>
            </a:r>
            <a:r>
              <a:rPr lang="en-US" sz="1600"/>
              <a:t>of the project is complete and included a stabling upgrade at Shepparton Station, which enabled 10 extra weekly services on the Shepparton line, fast-tracked by nearly 12 months.</a:t>
            </a:r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r>
              <a:rPr lang="en-US" sz="1600"/>
              <a:t>Video: </a:t>
            </a:r>
            <a:r>
              <a:rPr lang="en-US" sz="1600">
                <a:hlinkClick r:id="rId3"/>
              </a:rPr>
              <a:t>https://www.youtube.com/watch?v=LTAorQHmn2I&amp;t=23s</a:t>
            </a:r>
            <a:r>
              <a:rPr lang="en-US" sz="1600"/>
              <a:t> </a:t>
            </a:r>
          </a:p>
          <a:p>
            <a:pPr marL="0" indent="0">
              <a:buNone/>
            </a:pPr>
            <a:endParaRPr lang="en-AU" sz="1600"/>
          </a:p>
        </p:txBody>
      </p:sp>
      <p:pic>
        <p:nvPicPr>
          <p:cNvPr id="7" name="Picture 6" descr="A picture containing outdoor, night&#10;&#10;Description automatically generated">
            <a:extLst>
              <a:ext uri="{FF2B5EF4-FFF2-40B4-BE49-F238E27FC236}">
                <a16:creationId xmlns:a16="http://schemas.microsoft.com/office/drawing/2014/main" id="{233DC3F3-5148-8879-9E4D-CD2A70F200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sky, tree, outdoor, ground&#10;&#10;Description automatically generated">
            <a:extLst>
              <a:ext uri="{FF2B5EF4-FFF2-40B4-BE49-F238E27FC236}">
                <a16:creationId xmlns:a16="http://schemas.microsoft.com/office/drawing/2014/main" id="{100B8493-064E-6A77-5EDA-C5761DD84A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93093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187F0-F0FF-56EF-5FFF-7909810BD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 fontScale="90000"/>
          </a:bodyPr>
          <a:lstStyle/>
          <a:p>
            <a:r>
              <a:rPr lang="en-AU" dirty="0">
                <a:latin typeface="Arboria Medium" panose="02000506020000020004" pitchFamily="50" charset="0"/>
              </a:rPr>
              <a:t>Shepparton Line Upgrade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3E34F-BEBC-6792-BE89-1BDB5EFB1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/>
              <a:t>Stage 2</a:t>
            </a:r>
            <a:r>
              <a:rPr lang="en-US" sz="1600"/>
              <a:t> of the Shepparton Line Upgrade will provide the infrastructure required for </a:t>
            </a:r>
            <a:r>
              <a:rPr lang="en-US" sz="1600" err="1"/>
              <a:t>VLocity</a:t>
            </a:r>
            <a:r>
              <a:rPr lang="en-US" sz="1600"/>
              <a:t> trains to run to Shepparton for the first time, improving service reliability and providing passengers with more comfortable journeys. </a:t>
            </a:r>
          </a:p>
          <a:p>
            <a:pPr marL="0" indent="0">
              <a:buNone/>
            </a:pPr>
            <a:r>
              <a:rPr lang="en-US" sz="1600"/>
              <a:t>This includes a crossing loop extension, platform extensions, new stabling facility to house the trains as well as level crossing upgrades between Donnybrook and Shepparton to ensure they're compatible with </a:t>
            </a:r>
            <a:r>
              <a:rPr lang="en-US" sz="1600" err="1"/>
              <a:t>VLocity</a:t>
            </a:r>
            <a:r>
              <a:rPr lang="en-US" sz="1600"/>
              <a:t> trains and to boost safety for road users and train passengers.</a:t>
            </a:r>
          </a:p>
          <a:p>
            <a:pPr marL="0" indent="0">
              <a:buNone/>
            </a:pPr>
            <a:r>
              <a:rPr lang="en-US" sz="1600" b="1"/>
              <a:t>TASK: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/>
              <a:t>Explore the Stage 2 Current Works on the </a:t>
            </a:r>
            <a:r>
              <a:rPr lang="en-US" sz="1600">
                <a:hlinkClick r:id="rId3"/>
              </a:rPr>
              <a:t>Regional Rail Revival </a:t>
            </a:r>
            <a:r>
              <a:rPr lang="en-US" sz="1600"/>
              <a:t>website. </a:t>
            </a:r>
            <a:r>
              <a:rPr lang="en-US" sz="1600">
                <a:hlinkClick r:id="rId3"/>
              </a:rPr>
              <a:t>https://bigbuild.vic.gov.au/projects/shepparton-line-upgrade/construction/stage-2</a:t>
            </a:r>
            <a:r>
              <a:rPr lang="en-US" sz="160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/>
              <a:t>Detail and discuss a job you would be interested in applying for work experience or a traineeship.</a:t>
            </a:r>
            <a:endParaRPr lang="en-AU" sz="1600"/>
          </a:p>
        </p:txBody>
      </p:sp>
      <p:pic>
        <p:nvPicPr>
          <p:cNvPr id="5" name="Picture 4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74E89E57-5622-767C-A35C-FD2D5A2CD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A68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28002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D54408268BCE4BA8ADBF5BB68D7D67" ma:contentTypeVersion="16" ma:contentTypeDescription="Create a new document." ma:contentTypeScope="" ma:versionID="baf9e377313b19517b58ff5032d85c51">
  <xsd:schema xmlns:xsd="http://www.w3.org/2001/XMLSchema" xmlns:xs="http://www.w3.org/2001/XMLSchema" xmlns:p="http://schemas.microsoft.com/office/2006/metadata/properties" xmlns:ns2="3367ffd5-3fef-4923-91e2-27c3c141446a" xmlns:ns3="5adce944-0211-4145-9217-864999913256" targetNamespace="http://schemas.microsoft.com/office/2006/metadata/properties" ma:root="true" ma:fieldsID="59a155f97b0d09d7ba654981de1dd24d" ns2:_="" ns3:_="">
    <xsd:import namespace="3367ffd5-3fef-4923-91e2-27c3c141446a"/>
    <xsd:import namespace="5adce944-0211-4145-9217-8649999132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67ffd5-3fef-4923-91e2-27c3c14144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f2b94c5-fd9b-49c0-9fdc-a34e2b048e6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ce944-0211-4145-9217-86499991325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58077a-a03f-4ac7-8c90-47d97cb36c18}" ma:internalName="TaxCatchAll" ma:showField="CatchAllData" ma:web="5adce944-0211-4145-9217-8649999132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dce944-0211-4145-9217-864999913256" xsi:nil="true"/>
    <lcf76f155ced4ddcb4097134ff3c332f xmlns="3367ffd5-3fef-4923-91e2-27c3c141446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A3FFAE-B61B-4606-8854-B4D7344A18FD}">
  <ds:schemaRefs>
    <ds:schemaRef ds:uri="3367ffd5-3fef-4923-91e2-27c3c141446a"/>
    <ds:schemaRef ds:uri="5adce944-0211-4145-9217-8649999132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25D7CEB-FCE3-4BBA-99DD-A4F9D452CB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42B22E2-E81B-4AAD-8F56-E8A32B48F1D2}">
  <ds:schemaRefs>
    <ds:schemaRef ds:uri="http://schemas.openxmlformats.org/package/2006/metadata/core-properties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3367ffd5-3fef-4923-91e2-27c3c141446a"/>
    <ds:schemaRef ds:uri="http://purl.org/dc/elements/1.1/"/>
    <ds:schemaRef ds:uri="http://schemas.microsoft.com/office/infopath/2007/PartnerControls"/>
    <ds:schemaRef ds:uri="5adce944-0211-4145-9217-864999913256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907</Words>
  <Application>Microsoft Office PowerPoint</Application>
  <PresentationFormat>Widescreen</PresentationFormat>
  <Paragraphs>100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Arboria Medium</vt:lpstr>
      <vt:lpstr>Arial</vt:lpstr>
      <vt:lpstr>Arial</vt:lpstr>
      <vt:lpstr>Calibri</vt:lpstr>
      <vt:lpstr>Calibri Light</vt:lpstr>
      <vt:lpstr>Network Sans</vt:lpstr>
      <vt:lpstr>Office Theme</vt:lpstr>
      <vt:lpstr>1_Office Theme</vt:lpstr>
      <vt:lpstr>Shepparton Regional Rail Lesson Plan</vt:lpstr>
      <vt:lpstr>Shepparton Regional Rail</vt:lpstr>
      <vt:lpstr>Shepparton Regional Rail</vt:lpstr>
      <vt:lpstr>Explore Shepparton Rail</vt:lpstr>
      <vt:lpstr>Finding your way around</vt:lpstr>
      <vt:lpstr>Virtual Station Tour</vt:lpstr>
      <vt:lpstr>Virtual Station Tour</vt:lpstr>
      <vt:lpstr>Shepparton Line Upgrade</vt:lpstr>
      <vt:lpstr>Shepparton Line Upgrade</vt:lpstr>
      <vt:lpstr>Find a Job with Coleman Rail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Shepparton Regional Rail</dc:title>
  <dc:creator>Australian Centre for Career Education</dc:creator>
  <cp:lastModifiedBy>David Thompson</cp:lastModifiedBy>
  <cp:revision>2</cp:revision>
  <dcterms:created xsi:type="dcterms:W3CDTF">2022-05-10T00:54:02Z</dcterms:created>
  <dcterms:modified xsi:type="dcterms:W3CDTF">2022-06-01T06:29:43Z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0x010100D9D54408268BCE4BA8ADBF5BB68D7D67</vt:lpwstr>
  </property>
  <property fmtid="{D5CDD505-2E9C-101B-9397-08002B2CF9AE}" pid="3" name="MediaServiceImageTags">
    <vt:lpwstr/>
  </property>
</Properties>
</file>